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7" r:id="rId3"/>
    <p:sldId id="320" r:id="rId4"/>
    <p:sldId id="275" r:id="rId5"/>
    <p:sldId id="306" r:id="rId6"/>
    <p:sldId id="259" r:id="rId7"/>
    <p:sldId id="261" r:id="rId8"/>
    <p:sldId id="262" r:id="rId9"/>
    <p:sldId id="295" r:id="rId10"/>
    <p:sldId id="296" r:id="rId11"/>
    <p:sldId id="312" r:id="rId12"/>
    <p:sldId id="311" r:id="rId13"/>
    <p:sldId id="313" r:id="rId14"/>
    <p:sldId id="308" r:id="rId15"/>
    <p:sldId id="263" r:id="rId16"/>
    <p:sldId id="309" r:id="rId17"/>
    <p:sldId id="314" r:id="rId18"/>
    <p:sldId id="279" r:id="rId19"/>
    <p:sldId id="293" r:id="rId20"/>
    <p:sldId id="315" r:id="rId21"/>
    <p:sldId id="316" r:id="rId22"/>
    <p:sldId id="317" r:id="rId23"/>
    <p:sldId id="318" r:id="rId24"/>
    <p:sldId id="319" r:id="rId25"/>
    <p:sldId id="282" r:id="rId26"/>
    <p:sldId id="294" r:id="rId27"/>
    <p:sldId id="297" r:id="rId28"/>
    <p:sldId id="298" r:id="rId29"/>
    <p:sldId id="265" r:id="rId30"/>
    <p:sldId id="321" r:id="rId31"/>
    <p:sldId id="278" r:id="rId32"/>
    <p:sldId id="271" r:id="rId33"/>
    <p:sldId id="274"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FF"/>
    <a:srgbClr val="FF3399"/>
    <a:srgbClr val="FFFF66"/>
    <a:srgbClr val="00FFFF"/>
    <a:srgbClr val="66FF66"/>
    <a:srgbClr val="FF0066"/>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5" autoAdjust="0"/>
    <p:restoredTop sz="93818" autoAdjust="0"/>
  </p:normalViewPr>
  <p:slideViewPr>
    <p:cSldViewPr snapToGrid="0">
      <p:cViewPr varScale="1">
        <p:scale>
          <a:sx n="69" d="100"/>
          <a:sy n="69" d="100"/>
        </p:scale>
        <p:origin x="552"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760AAB-5B2A-410D-ADFC-07C9378071D2}"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331515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289797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1942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60AAB-5B2A-410D-ADFC-07C9378071D2}"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36741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60AAB-5B2A-410D-ADFC-07C9378071D2}"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7573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760AAB-5B2A-410D-ADFC-07C9378071D2}"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89143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760AAB-5B2A-410D-ADFC-07C9378071D2}"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52107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60AAB-5B2A-410D-ADFC-07C9378071D2}"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81067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60AAB-5B2A-410D-ADFC-07C9378071D2}"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15862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60AAB-5B2A-410D-ADFC-07C9378071D2}"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97714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60AAB-5B2A-410D-ADFC-07C9378071D2}"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BF27-47E4-456D-ADBD-1E42A655CA40}" type="slidenum">
              <a:rPr lang="en-US" smtClean="0"/>
              <a:t>‹#›</a:t>
            </a:fld>
            <a:endParaRPr lang="en-US"/>
          </a:p>
        </p:txBody>
      </p:sp>
    </p:spTree>
    <p:extLst>
      <p:ext uri="{BB962C8B-B14F-4D97-AF65-F5344CB8AC3E}">
        <p14:creationId xmlns:p14="http://schemas.microsoft.com/office/powerpoint/2010/main" val="174747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60AAB-5B2A-410D-ADFC-07C9378071D2}" type="datetimeFigureOut">
              <a:rPr lang="en-US" smtClean="0"/>
              <a:t>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BF27-47E4-456D-ADBD-1E42A655CA40}" type="slidenum">
              <a:rPr lang="en-US" smtClean="0"/>
              <a:t>‹#›</a:t>
            </a:fld>
            <a:endParaRPr lang="en-US"/>
          </a:p>
        </p:txBody>
      </p:sp>
    </p:spTree>
    <p:extLst>
      <p:ext uri="{BB962C8B-B14F-4D97-AF65-F5344CB8AC3E}">
        <p14:creationId xmlns:p14="http://schemas.microsoft.com/office/powerpoint/2010/main" val="32746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32" y="-1"/>
            <a:ext cx="11813458" cy="3731343"/>
          </a:xfrm>
          <a:scene3d>
            <a:camera prst="obliqueBottomRight"/>
            <a:lightRig rig="threePt" dir="t"/>
          </a:scene3d>
        </p:spPr>
        <p:txBody>
          <a:bodyPr>
            <a:prstTxWarp prst="textInflate">
              <a:avLst/>
            </a:prstTxWarp>
            <a:normAutofit fontScale="90000"/>
          </a:bodyPr>
          <a:lstStyle/>
          <a:p>
            <a:pPr algn="ctr"/>
            <a:br>
              <a:rPr lang="en-US" b="1" dirty="0">
                <a:solidFill>
                  <a:srgbClr val="0000CC"/>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a:solidFill>
                  <a:srgbClr val="0000FF"/>
                </a:solidFill>
                <a:latin typeface="Times New Roman" panose="02020603050405020304" pitchFamily="18" charset="0"/>
                <a:cs typeface="Times New Roman" panose="02020603050405020304" pitchFamily="18" charset="0"/>
              </a:rPr>
              <a:t>ỦY  BAN NHÂN DÂN HUYỆN TAM NÔNG</a:t>
            </a:r>
            <a:br>
              <a:rPr lang="en-US" b="1" dirty="0">
                <a:solidFill>
                  <a:srgbClr val="0000FF"/>
                </a:solidFill>
                <a:latin typeface="Times New Roman" panose="02020603050405020304" pitchFamily="18" charset="0"/>
                <a:cs typeface="Times New Roman" panose="02020603050405020304" pitchFamily="18" charset="0"/>
              </a:rPr>
            </a:br>
            <a:r>
              <a:rPr lang="en-US" b="1" dirty="0">
                <a:solidFill>
                  <a:srgbClr val="0000FF"/>
                </a:solidFill>
                <a:latin typeface="Times New Roman" panose="02020603050405020304" pitchFamily="18" charset="0"/>
                <a:cs typeface="Times New Roman" panose="02020603050405020304" pitchFamily="18" charset="0"/>
              </a:rPr>
              <a:t>TRƯỜNG MẦM NON PHÚ CƯỜNG</a:t>
            </a:r>
            <a:br>
              <a:rPr lang="en-US" b="1" dirty="0">
                <a:solidFill>
                  <a:srgbClr val="0000FF"/>
                </a:solidFill>
                <a:latin typeface="Times New Roman" panose="02020603050405020304" pitchFamily="18" charset="0"/>
                <a:cs typeface="Times New Roman" panose="02020603050405020304" pitchFamily="18" charset="0"/>
              </a:rPr>
            </a:br>
            <a:br>
              <a:rPr lang="vi-VN" b="1" dirty="0">
                <a:solidFill>
                  <a:srgbClr val="0000FF"/>
                </a:solidFill>
                <a:cs typeface="Times New Roman" panose="02020603050405020304" pitchFamily="18" charset="0"/>
              </a:rPr>
            </a:br>
            <a: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HỘI THI</a:t>
            </a:r>
            <a:b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GIÁO VIÊN DẠY GIỎI GIÁO DỤC MẦM NON CẤP CƠ SỞ</a:t>
            </a:r>
            <a:b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br>
            <a:r>
              <a:rPr lang="en-US" b="1" dirty="0" err="1">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Năm</a:t>
            </a:r>
            <a: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a:t>
            </a:r>
            <a:r>
              <a:rPr lang="en-US" b="1" dirty="0" err="1">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học</a:t>
            </a:r>
            <a:r>
              <a:rPr lang="en-US"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2024 - 2025</a:t>
            </a:r>
            <a:br>
              <a:rPr lang="vi-VN" b="1" dirty="0">
                <a:ln>
                  <a:solidFill>
                    <a:srgbClr val="FF3300"/>
                  </a:solidFill>
                </a:ln>
                <a:solidFill>
                  <a:srgbClr val="FF0066"/>
                </a:solidFill>
                <a:cs typeface="Times New Roman" panose="02020603050405020304" pitchFamily="18" charset="0"/>
              </a:rPr>
            </a:br>
            <a:endParaRPr lang="en-US" dirty="0"/>
          </a:p>
        </p:txBody>
      </p:sp>
      <p:sp>
        <p:nvSpPr>
          <p:cNvPr id="3" name="Content Placeholder 2"/>
          <p:cNvSpPr>
            <a:spLocks noGrp="1"/>
          </p:cNvSpPr>
          <p:nvPr>
            <p:ph idx="1"/>
          </p:nvPr>
        </p:nvSpPr>
        <p:spPr>
          <a:xfrm>
            <a:off x="0" y="3613355"/>
            <a:ext cx="12192001" cy="2713703"/>
          </a:xfrm>
        </p:spPr>
        <p:txBody>
          <a:bodyPr>
            <a:normAutofit/>
          </a:bodyPr>
          <a:lstStyle/>
          <a:p>
            <a:pPr marL="0" indent="0" algn="ctr">
              <a:buNone/>
            </a:pPr>
            <a:r>
              <a:rPr lang="vi-VN" sz="4000" b="1" dirty="0">
                <a:solidFill>
                  <a:srgbClr val="0000FF"/>
                </a:solidFill>
                <a:latin typeface="+mj-lt"/>
              </a:rPr>
              <a:t>MỘT SỐ BIỆN PHÁP </a:t>
            </a:r>
            <a:r>
              <a:rPr lang="en-US" sz="4000" b="1" dirty="0">
                <a:solidFill>
                  <a:srgbClr val="0000FF"/>
                </a:solidFill>
                <a:latin typeface="Times New Roman" panose="02020603050405020304" pitchFamily="18" charset="0"/>
                <a:cs typeface="Times New Roman" panose="02020603050405020304" pitchFamily="18" charset="0"/>
              </a:rPr>
              <a:t>XÂY DỰNG LỚP HỌC HẠNH PHÚC CHO TRẺ LỚP MẦM 2 </a:t>
            </a:r>
          </a:p>
          <a:p>
            <a:pPr marL="0" indent="0" algn="ctr">
              <a:buNone/>
            </a:pPr>
            <a:r>
              <a:rPr lang="en-US" sz="4000" b="1" dirty="0">
                <a:solidFill>
                  <a:srgbClr val="0000FF"/>
                </a:solidFill>
                <a:latin typeface="Times New Roman" panose="02020603050405020304" pitchFamily="18" charset="0"/>
                <a:cs typeface="Times New Roman" panose="02020603050405020304" pitchFamily="18" charset="0"/>
              </a:rPr>
              <a:t>TẠI</a:t>
            </a:r>
            <a:r>
              <a:rPr lang="vi-VN" sz="4000" b="1" dirty="0">
                <a:solidFill>
                  <a:srgbClr val="0000FF"/>
                </a:solidFill>
              </a:rPr>
              <a:t> </a:t>
            </a:r>
            <a:r>
              <a:rPr lang="vi-VN" sz="4000" b="1" dirty="0">
                <a:solidFill>
                  <a:srgbClr val="0000FF"/>
                </a:solidFill>
                <a:latin typeface="+mj-lt"/>
              </a:rPr>
              <a:t>TRƯỜNG MẦM NON PHÚ CƯỜNG</a:t>
            </a:r>
            <a:endParaRPr lang="en-US" sz="4000" b="1" dirty="0">
              <a:solidFill>
                <a:srgbClr val="0000FF"/>
              </a:solidFill>
              <a:latin typeface="+mj-lt"/>
            </a:endParaRPr>
          </a:p>
          <a:p>
            <a:pPr marL="0" indent="0">
              <a:buNone/>
            </a:pPr>
            <a:endParaRPr lang="en-US" dirty="0"/>
          </a:p>
        </p:txBody>
      </p:sp>
      <p:sp>
        <p:nvSpPr>
          <p:cNvPr id="4" name="Rectangle 3"/>
          <p:cNvSpPr/>
          <p:nvPr/>
        </p:nvSpPr>
        <p:spPr>
          <a:xfrm>
            <a:off x="4114468" y="6211669"/>
            <a:ext cx="8077532" cy="646331"/>
          </a:xfrm>
          <a:prstGeom prst="rect">
            <a:avLst/>
          </a:prstGeom>
        </p:spPr>
        <p:txBody>
          <a:bodyPr wrap="none">
            <a:spAutoFit/>
          </a:bodyPr>
          <a:lstStyle/>
          <a:p>
            <a:r>
              <a:rPr lang="vi-VN" sz="3600" b="1" dirty="0">
                <a:solidFill>
                  <a:srgbClr val="FFFF00"/>
                </a:solidFill>
                <a:latin typeface="Times New Roman" panose="02020603050405020304" pitchFamily="18" charset="0"/>
                <a:cs typeface="Times New Roman" panose="02020603050405020304" pitchFamily="18" charset="0"/>
              </a:rPr>
              <a:t>Người trình bày:  Hồ Nguyên Như Thảo</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972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id="{07E765A7-0DA5-8B34-8A5F-91518B6EB048}"/>
              </a:ext>
            </a:extLst>
          </p:cNvPr>
          <p:cNvSpPr/>
          <p:nvPr/>
        </p:nvSpPr>
        <p:spPr>
          <a:xfrm>
            <a:off x="914400" y="0"/>
            <a:ext cx="10390909" cy="1302327"/>
          </a:xfrm>
          <a:prstGeom prst="roundRect">
            <a:avLst>
              <a:gd name="adj" fmla="val 50000"/>
            </a:avLst>
          </a:prstGeom>
          <a:solidFill>
            <a:srgbClr val="0000FF"/>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a:p>
            <a:pPr algn="just"/>
            <a:r>
              <a:rPr lang="vi-VN" sz="3600" b="1" dirty="0">
                <a:solidFill>
                  <a:schemeClr val="tx1"/>
                </a:solidFill>
                <a:latin typeface="+mj-lt"/>
              </a:rPr>
              <a:t>1.2. Biện pháp 2: Tôn trọng cảm xúc của trẻ khi đến lớp</a:t>
            </a:r>
            <a:r>
              <a:rPr lang="vi-VN" sz="3600" b="1" dirty="0">
                <a:solidFill>
                  <a:schemeClr val="tx1"/>
                </a:solidFill>
              </a:rPr>
              <a:t>. </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4" name="Rectangle: Diagonal Corners Snipped 13">
            <a:extLst>
              <a:ext uri="{FF2B5EF4-FFF2-40B4-BE49-F238E27FC236}">
                <a16:creationId xmlns:a16="http://schemas.microsoft.com/office/drawing/2014/main" id="{608C9FCB-0DD7-FB3B-36D1-921143BEC71B}"/>
              </a:ext>
            </a:extLst>
          </p:cNvPr>
          <p:cNvSpPr/>
          <p:nvPr/>
        </p:nvSpPr>
        <p:spPr>
          <a:xfrm>
            <a:off x="192505" y="1491915"/>
            <a:ext cx="11839073" cy="2658980"/>
          </a:xfrm>
          <a:prstGeom prst="snip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Những buổi đầu khi có trẻ bản thân cũng gặp ít khó khăn vì các con chưa quen nề nếp sinh hoạt của lớp, một số kỹ năng đơn giản nhất các con cũng không đạt, rồi tính cách các con khác nhau. Bản thân bắt đầu quan sát chú ý đến từng trẻ nếp mỗi trẻ rồi tính cách các con dần dần cô quen nề nếp sinh hoạt của lớp. Cứ như vậy qua mấy tháng đầu năm học bản thân đã hiểu hết tính của các con. Tôi đánh giá sự tiến bộ của trẻ so với bản thân trẻ, không so sánh với trẻ khác. </a:t>
            </a:r>
          </a:p>
          <a:p>
            <a:pPr algn="ctr"/>
            <a:endParaRPr lang="vi-VN" dirty="0"/>
          </a:p>
        </p:txBody>
      </p:sp>
      <p:sp>
        <p:nvSpPr>
          <p:cNvPr id="15" name="Rectangle: Diagonal Corners Snipped 14">
            <a:extLst>
              <a:ext uri="{FF2B5EF4-FFF2-40B4-BE49-F238E27FC236}">
                <a16:creationId xmlns:a16="http://schemas.microsoft.com/office/drawing/2014/main" id="{1ACE75E5-013E-6932-F817-106F2B64489B}"/>
              </a:ext>
            </a:extLst>
          </p:cNvPr>
          <p:cNvSpPr/>
          <p:nvPr/>
        </p:nvSpPr>
        <p:spPr>
          <a:xfrm>
            <a:off x="192505" y="4447674"/>
            <a:ext cx="11839074" cy="1327484"/>
          </a:xfrm>
          <a:prstGeom prst="snip2Diag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Kiên nhẫn với trẻ, chờ đợi trẻ, khuyến khích trẻ bộc lộ cảm xúc, ý nghĩ và tự tin diễn đạt bằng lời. </a:t>
            </a:r>
            <a:endParaRPr lang="vi-VN" sz="2400" dirty="0">
              <a:solidFill>
                <a:schemeClr val="tx1"/>
              </a:solidFill>
            </a:endParaRPr>
          </a:p>
        </p:txBody>
      </p:sp>
    </p:spTree>
    <p:extLst>
      <p:ext uri="{BB962C8B-B14F-4D97-AF65-F5344CB8AC3E}">
        <p14:creationId xmlns:p14="http://schemas.microsoft.com/office/powerpoint/2010/main" val="26258922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BEFB9-C15E-70E9-C83B-96CDD199C5FC}"/>
            </a:ext>
          </a:extLst>
        </p:cNvPr>
        <p:cNvGrpSpPr/>
        <p:nvPr/>
      </p:nvGrpSpPr>
      <p:grpSpPr>
        <a:xfrm>
          <a:off x="0" y="0"/>
          <a:ext cx="0" cy="0"/>
          <a:chOff x="0" y="0"/>
          <a:chExt cx="0" cy="0"/>
        </a:xfrm>
      </p:grpSpPr>
      <p:sp>
        <p:nvSpPr>
          <p:cNvPr id="16" name="Rectangle: Diagonal Corners Snipped 15">
            <a:extLst>
              <a:ext uri="{FF2B5EF4-FFF2-40B4-BE49-F238E27FC236}">
                <a16:creationId xmlns:a16="http://schemas.microsoft.com/office/drawing/2014/main" id="{48798C4E-544B-5AF8-F3C1-8ED15318129A}"/>
              </a:ext>
            </a:extLst>
          </p:cNvPr>
          <p:cNvSpPr/>
          <p:nvPr/>
        </p:nvSpPr>
        <p:spPr>
          <a:xfrm>
            <a:off x="-8019" y="277092"/>
            <a:ext cx="6096000" cy="6359234"/>
          </a:xfrm>
          <a:prstGeom prst="snip2DiagRec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Luôn động viên trẻ tự tin vào bản thân, khuyến khích trẻ tham gia, hợp tác để cùng phát triển. Khuyến khích trẻ trao đổi, hợp tác thực hiện ý tưởng chơi (cùng hoạt động và giúp đỡ lẫn nhau). Khuyến khích trẻ hợp tác chuẩn bị, làm đồ dùng, đồ chơi, trang trí, sắp xếp, vệ sinh môi trường hoạt động cùng cô. </a:t>
            </a:r>
          </a:p>
          <a:p>
            <a:pPr algn="ctr"/>
            <a:endParaRPr lang="vi-VN" dirty="0"/>
          </a:p>
        </p:txBody>
      </p:sp>
      <p:pic>
        <p:nvPicPr>
          <p:cNvPr id="3" name="Picture 2">
            <a:extLst>
              <a:ext uri="{FF2B5EF4-FFF2-40B4-BE49-F238E27FC236}">
                <a16:creationId xmlns:a16="http://schemas.microsoft.com/office/drawing/2014/main" id="{DC137E39-668F-8E92-8F0E-7A0B36430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0" y="277091"/>
            <a:ext cx="5824744" cy="6359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3234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1B56E-911F-3A24-0585-BE4A1004E3FA}"/>
            </a:ext>
          </a:extLst>
        </p:cNvPr>
        <p:cNvGrpSpPr/>
        <p:nvPr/>
      </p:nvGrpSpPr>
      <p:grpSpPr>
        <a:xfrm>
          <a:off x="0" y="0"/>
          <a:ext cx="0" cy="0"/>
          <a:chOff x="0" y="0"/>
          <a:chExt cx="0" cy="0"/>
        </a:xfrm>
      </p:grpSpPr>
      <p:sp>
        <p:nvSpPr>
          <p:cNvPr id="6" name="Rectangle: Diagonal Corners Snipped 5">
            <a:extLst>
              <a:ext uri="{FF2B5EF4-FFF2-40B4-BE49-F238E27FC236}">
                <a16:creationId xmlns:a16="http://schemas.microsoft.com/office/drawing/2014/main" id="{610272E7-19F0-B93F-B831-9CA6909DED52}"/>
              </a:ext>
            </a:extLst>
          </p:cNvPr>
          <p:cNvSpPr/>
          <p:nvPr/>
        </p:nvSpPr>
        <p:spPr>
          <a:xfrm>
            <a:off x="6096000" y="332509"/>
            <a:ext cx="6096000" cy="6206836"/>
          </a:xfrm>
          <a:prstGeom prst="snip2Diag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Trong tất cả các hoạt động một ngày của trẻ tôi luôn lắng nghe, hỗ trợ trẻ kịp thời khi cần thiết. Chấp nhận các ý kiến của trẻ. Cùng chia sẻ ý tưởng chơi với trẻ, không áp đặt ý của mình. Hỗ trợ nhóm trẻ và hỗ trợ từng cá nhân trẻ đúng lúc, nếu trẻ không giải quyết được, tôi hỗ trợ trẻ tìm cách giải quyết. </a:t>
            </a:r>
            <a:endParaRPr lang="vi-VN" sz="3200" dirty="0">
              <a:solidFill>
                <a:schemeClr val="tx1"/>
              </a:solidFill>
            </a:endParaRPr>
          </a:p>
        </p:txBody>
      </p:sp>
      <p:pic>
        <p:nvPicPr>
          <p:cNvPr id="10" name="Picture 9">
            <a:extLst>
              <a:ext uri="{FF2B5EF4-FFF2-40B4-BE49-F238E27FC236}">
                <a16:creationId xmlns:a16="http://schemas.microsoft.com/office/drawing/2014/main" id="{E45EABE6-0CE4-5B67-B76F-EF7A1FF3D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 y="332509"/>
            <a:ext cx="5727032" cy="6206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5076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E398C-270F-6929-D972-1ACFEE8C0EF2}"/>
            </a:ext>
          </a:extLst>
        </p:cNvPr>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EEC2ADF3-605B-43C4-01E9-09E5C6416112}"/>
              </a:ext>
            </a:extLst>
          </p:cNvPr>
          <p:cNvSpPr/>
          <p:nvPr/>
        </p:nvSpPr>
        <p:spPr>
          <a:xfrm>
            <a:off x="5890735" y="1643954"/>
            <a:ext cx="6060628" cy="5015344"/>
          </a:xfrm>
          <a:prstGeom prst="snip2Diag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Luôn khuyến khích trẻ đưa ra những quyết định hay lựa chọn theo khả năng, nhu cầu của bản thân trước và trong khi chơi. Trẻ được lựa chọn theo yêu cầu, khả năng của bản thân, trẻ được lựa chọn góc chơi, khu vực chơi, trẻ được lựa chọn đồ chơi, trẻ được lựa chọn vai chơi. Trong quá trình chơi trẻ có thể được giao lưu sang các góc chơi khác nhau. </a:t>
            </a:r>
          </a:p>
          <a:p>
            <a:pPr algn="ctr"/>
            <a:endParaRPr lang="vi-VN" dirty="0"/>
          </a:p>
        </p:txBody>
      </p:sp>
      <p:sp>
        <p:nvSpPr>
          <p:cNvPr id="7" name="Rectangle: Diagonal Corners Snipped 6">
            <a:extLst>
              <a:ext uri="{FF2B5EF4-FFF2-40B4-BE49-F238E27FC236}">
                <a16:creationId xmlns:a16="http://schemas.microsoft.com/office/drawing/2014/main" id="{5A28F95A-58AA-647B-15BB-BA7EFB4E1EE0}"/>
              </a:ext>
            </a:extLst>
          </p:cNvPr>
          <p:cNvSpPr/>
          <p:nvPr/>
        </p:nvSpPr>
        <p:spPr>
          <a:xfrm>
            <a:off x="240637" y="166255"/>
            <a:ext cx="5546552" cy="5015345"/>
          </a:xfrm>
          <a:prstGeom prst="snip2Diag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Không vội vàng can thiệp vào các tình huống xảy ra trong khi chơi, bình tĩnh lắng nghe và đưa ra những lời khuyên phù hợp, khi có tình huống xảy ra trong khi chơi, tôi chú ý quan sát, lắng nghe và để trẻ tự giải quyết tình huống. </a:t>
            </a:r>
          </a:p>
          <a:p>
            <a:pPr algn="ctr"/>
            <a:endParaRPr lang="vi-VN" dirty="0"/>
          </a:p>
        </p:txBody>
      </p:sp>
    </p:spTree>
    <p:extLst>
      <p:ext uri="{BB962C8B-B14F-4D97-AF65-F5344CB8AC3E}">
        <p14:creationId xmlns:p14="http://schemas.microsoft.com/office/powerpoint/2010/main" val="1536401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ACE4F8B3-4B12-59A4-BAAF-C4CA689260C7}"/>
              </a:ext>
            </a:extLst>
          </p:cNvPr>
          <p:cNvSpPr/>
          <p:nvPr/>
        </p:nvSpPr>
        <p:spPr>
          <a:xfrm>
            <a:off x="176463" y="143375"/>
            <a:ext cx="11839073" cy="1951124"/>
          </a:xfrm>
          <a:prstGeom prst="snip2Diag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Luôn tin tưởng, khuyến khích trẻ. Khen gợi, động viên những thành công dù nhỏ của trẻ một cách kịp thời, không chê cười khi trẻ thất bại, động viên để trẻ tiếp tục cố gắng. </a:t>
            </a:r>
            <a:endParaRPr lang="vi-VN" sz="2800" dirty="0">
              <a:solidFill>
                <a:schemeClr val="tx1"/>
              </a:solidFill>
            </a:endParaRPr>
          </a:p>
        </p:txBody>
      </p:sp>
      <p:sp>
        <p:nvSpPr>
          <p:cNvPr id="5" name="Rectangle: Diagonal Corners Snipped 4">
            <a:extLst>
              <a:ext uri="{FF2B5EF4-FFF2-40B4-BE49-F238E27FC236}">
                <a16:creationId xmlns:a16="http://schemas.microsoft.com/office/drawing/2014/main" id="{6984579F-61D2-3E6F-14EC-FF728800D14A}"/>
              </a:ext>
            </a:extLst>
          </p:cNvPr>
          <p:cNvSpPr/>
          <p:nvPr/>
        </p:nvSpPr>
        <p:spPr>
          <a:xfrm>
            <a:off x="176458" y="2564275"/>
            <a:ext cx="11839073" cy="1370417"/>
          </a:xfrm>
          <a:prstGeom prst="snip2DiagRect">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Thay vì la mắng, dọa dẫm, hãy cho trẻ được sai lầm, được nói ra cảm xúc của mình. Điều đó sẽ giúp trẻ tiếp thu tốt hơn, tự tin và hòa đồng hơn. </a:t>
            </a:r>
          </a:p>
          <a:p>
            <a:pPr algn="just"/>
            <a:endParaRPr lang="vi-VN" sz="2400" dirty="0">
              <a:solidFill>
                <a:schemeClr val="tx1"/>
              </a:solidFill>
            </a:endParaRPr>
          </a:p>
        </p:txBody>
      </p:sp>
      <p:sp>
        <p:nvSpPr>
          <p:cNvPr id="6" name="Rectangle: Diagonal Corners Snipped 5">
            <a:extLst>
              <a:ext uri="{FF2B5EF4-FFF2-40B4-BE49-F238E27FC236}">
                <a16:creationId xmlns:a16="http://schemas.microsoft.com/office/drawing/2014/main" id="{56D5DAD6-78B1-3B9C-52C2-5EC3284FE5B5}"/>
              </a:ext>
            </a:extLst>
          </p:cNvPr>
          <p:cNvSpPr/>
          <p:nvPr/>
        </p:nvSpPr>
        <p:spPr>
          <a:xfrm>
            <a:off x="176459" y="4433454"/>
            <a:ext cx="11839073" cy="2281171"/>
          </a:xfrm>
          <a:prstGeom prst="snip2Diag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Mỗi lớp học hạnh phúc sẽ tạo nên một môi trường mà ai tham gia cũng cảm thấy hạnh phúc. Được tham gia vào các lớp học hạnh phúc sẽ giúp cho mỗi cá nhân thiết lập được các tình cảm lành mạnh, góp phần phát triển nhân cách tốt đẹp. </a:t>
            </a:r>
            <a:endParaRPr lang="vi-VN" sz="2800" dirty="0">
              <a:solidFill>
                <a:schemeClr val="tx1"/>
              </a:solidFill>
            </a:endParaRPr>
          </a:p>
        </p:txBody>
      </p:sp>
    </p:spTree>
    <p:extLst>
      <p:ext uri="{BB962C8B-B14F-4D97-AF65-F5344CB8AC3E}">
        <p14:creationId xmlns:p14="http://schemas.microsoft.com/office/powerpoint/2010/main" val="195401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5070"/>
            <a:ext cx="12192000" cy="584775"/>
          </a:xfrm>
          <a:prstGeom prst="rect">
            <a:avLst/>
          </a:prstGeom>
        </p:spPr>
        <p:txBody>
          <a:bodyPr wrap="square">
            <a:spAutoFit/>
          </a:bodyPr>
          <a:lstStyle/>
          <a:p>
            <a:pPr indent="457200" algn="just">
              <a:spcAft>
                <a:spcPts val="0"/>
              </a:spcAft>
            </a:pPr>
            <a:r>
              <a:rPr lang="en-US" sz="3200" b="1">
                <a:solidFill>
                  <a:srgbClr val="FF0000"/>
                </a:solidFill>
                <a:latin typeface="Times New Roman" panose="02020603050405020304" pitchFamily="18" charset="0"/>
              </a:rPr>
              <a:t> </a:t>
            </a:r>
            <a:endParaRPr lang="en-US" sz="3200" dirty="0">
              <a:solidFill>
                <a:srgbClr val="FF0000"/>
              </a:solidFill>
              <a:effectLst/>
            </a:endParaRPr>
          </a:p>
        </p:txBody>
      </p:sp>
      <p:sp>
        <p:nvSpPr>
          <p:cNvPr id="6" name="Rounded Rectangle 4">
            <a:extLst>
              <a:ext uri="{FF2B5EF4-FFF2-40B4-BE49-F238E27FC236}">
                <a16:creationId xmlns:a16="http://schemas.microsoft.com/office/drawing/2014/main" id="{BA7C9871-119C-F26A-D259-516B46109203}"/>
              </a:ext>
            </a:extLst>
          </p:cNvPr>
          <p:cNvSpPr/>
          <p:nvPr/>
        </p:nvSpPr>
        <p:spPr>
          <a:xfrm>
            <a:off x="886691" y="0"/>
            <a:ext cx="10404764" cy="1191491"/>
          </a:xfrm>
          <a:prstGeom prst="roundRect">
            <a:avLst>
              <a:gd name="adj" fmla="val 50000"/>
            </a:avLst>
          </a:prstGeom>
          <a:solidFill>
            <a:schemeClr val="accent4"/>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a:p>
            <a:pPr algn="just"/>
            <a:r>
              <a:rPr lang="vi-VN" dirty="0"/>
              <a:t> </a:t>
            </a:r>
            <a:r>
              <a:rPr lang="vi-VN" sz="3200" b="1" dirty="0">
                <a:solidFill>
                  <a:schemeClr val="tx1"/>
                </a:solidFill>
                <a:latin typeface="+mj-lt"/>
              </a:rPr>
              <a:t>1.3. Biện pháp 3: Luôn giữ an toàn cho trẻ mọi lúc, mọi nơi. </a:t>
            </a:r>
            <a:endParaRPr lang="en-US" sz="3200" dirty="0">
              <a:solidFill>
                <a:schemeClr val="tx1"/>
              </a:solidFill>
              <a:latin typeface="+mj-lt"/>
              <a:cs typeface="Times New Roman" panose="02020603050405020304" pitchFamily="18" charset="0"/>
            </a:endParaRPr>
          </a:p>
        </p:txBody>
      </p:sp>
      <p:sp>
        <p:nvSpPr>
          <p:cNvPr id="7" name="Rectangle 6">
            <a:extLst>
              <a:ext uri="{FF2B5EF4-FFF2-40B4-BE49-F238E27FC236}">
                <a16:creationId xmlns:a16="http://schemas.microsoft.com/office/drawing/2014/main" id="{FCD3B5BD-F5A8-30EA-DF37-8C85573D1EA8}"/>
              </a:ext>
            </a:extLst>
          </p:cNvPr>
          <p:cNvSpPr/>
          <p:nvPr/>
        </p:nvSpPr>
        <p:spPr>
          <a:xfrm>
            <a:off x="216568" y="1436561"/>
            <a:ext cx="7015505" cy="5176369"/>
          </a:xfrm>
          <a:prstGeom prst="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Lớp học hạnh phúc là gì? Là môi trường giáo dục phải tuyệt đối an toàn, nói không với bạo lực, tất cả cán bộ, giáo viên, nhân viên và các con đều được sống trong tình yêu thương, tôn trọng lẫn nhau. Mỗi ngày đến trường cô và trò đều trong tâm thế vui tươi, thoải mái. </a:t>
            </a:r>
          </a:p>
          <a:p>
            <a:pPr algn="just">
              <a:lnSpc>
                <a:spcPct val="115000"/>
              </a:lnSpc>
              <a:spcAft>
                <a:spcPts val="1000"/>
              </a:spcAft>
            </a:pP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Môi trường giáo dục an toàn đối với trẻ lứa tuổi mầm non bao gồm an toàn về “thể chất” và “tinh thần”. Trẻ phải được bảo vệ, không có sự xúc phạm về thể xác và tinh thần để mỗi khi đến trường trẻ có cảm nhận như ở nhà. </a:t>
            </a:r>
          </a:p>
          <a:p>
            <a:pPr algn="just">
              <a:lnSpc>
                <a:spcPct val="115000"/>
              </a:lnSpc>
              <a:spcAft>
                <a:spcPts val="1000"/>
              </a:spcAft>
            </a:pP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Các cô luôn chú ý bao quát trẻ khi các con ra khám phá hoạt động ngoài trời hay giao lưu toàn trường luôn được đảm bảo. </a:t>
            </a:r>
            <a:endParaRPr lang="vi-VN" sz="2200" dirty="0">
              <a:solidFill>
                <a:schemeClr val="tx1"/>
              </a:solidFill>
            </a:endParaRPr>
          </a:p>
        </p:txBody>
      </p:sp>
      <p:pic>
        <p:nvPicPr>
          <p:cNvPr id="10" name="Picture 9">
            <a:extLst>
              <a:ext uri="{FF2B5EF4-FFF2-40B4-BE49-F238E27FC236}">
                <a16:creationId xmlns:a16="http://schemas.microsoft.com/office/drawing/2014/main" id="{04D282F3-EC29-77D0-BF54-51C2C7A76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073" y="1436561"/>
            <a:ext cx="4743359" cy="51763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7452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Snipped 3">
            <a:extLst>
              <a:ext uri="{FF2B5EF4-FFF2-40B4-BE49-F238E27FC236}">
                <a16:creationId xmlns:a16="http://schemas.microsoft.com/office/drawing/2014/main" id="{33285737-A83D-571E-C205-950A9DDEE485}"/>
              </a:ext>
            </a:extLst>
          </p:cNvPr>
          <p:cNvSpPr/>
          <p:nvPr/>
        </p:nvSpPr>
        <p:spPr>
          <a:xfrm>
            <a:off x="200527" y="0"/>
            <a:ext cx="11790946" cy="2370222"/>
          </a:xfrm>
          <a:prstGeom prst="snip1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Luôn đặt an toàn của trẻ lên hàng đầu. Tôi luôn sắp xếp, kiểm tra đồ dùng, đồ chơi sau mỗi buổi học, buổi chơi kết thúc, loại bỏ đồ chơi sắc nhọn ngây nguy hiểm cho trẻ. Luôn chú ý vệ sinh sạch sẽ môi trường trong và ngoài, đặc biệt là phòng vệ sinh của các con tôi luôn chú ý sàn nhà vệ sinh phải khô, các đồ dùng chất tẩy rửa tôi để lên kệ cao, chậu, thùng tôi luôn úp khô không chứa nước trong nhà vệ sinh, các con rất có ý thức xếp hàng và cất gọn gàng dép lên giá đúng nơi quy định. </a:t>
            </a:r>
            <a:endParaRPr lang="vi-VN" sz="2400" dirty="0">
              <a:solidFill>
                <a:schemeClr val="tx1"/>
              </a:solidFill>
            </a:endParaRPr>
          </a:p>
        </p:txBody>
      </p:sp>
      <p:pic>
        <p:nvPicPr>
          <p:cNvPr id="7" name="Picture 6">
            <a:extLst>
              <a:ext uri="{FF2B5EF4-FFF2-40B4-BE49-F238E27FC236}">
                <a16:creationId xmlns:a16="http://schemas.microsoft.com/office/drawing/2014/main" id="{BC7CB9ED-E055-5EAA-73ED-4AF65BEBD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547" y="2514600"/>
            <a:ext cx="5686926" cy="41990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1DC1EEF-4009-11C6-A931-E67902695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27" y="2514599"/>
            <a:ext cx="6007768" cy="4199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221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A940A5-1482-B430-32DE-C1272AC6D70E}"/>
              </a:ext>
            </a:extLst>
          </p:cNvPr>
          <p:cNvSpPr/>
          <p:nvPr/>
        </p:nvSpPr>
        <p:spPr>
          <a:xfrm>
            <a:off x="228600" y="207818"/>
            <a:ext cx="6019800" cy="648392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 toàn tinh thần, sự tổn thương về tinh thần thậm chí còn nguy hiểm hơn là tổn thương thể xác và có thể đi hết cả cuộc đời. Chính vì vậy các con phải có một tâm thế gọi là vui mừng, phấn khởi nhất và cảm nhận thấy vui vẻ khi đi học. Và biện pháp đầu tiên khi nghĩ đến an toàn về tinh thần chính là ở bản thân cô giáo. Cô là tinh thần món ăn của các con, là một giáo viên chuẩn nghề nghiệp, tôi đã nắm bắt được tâm lý của các con theo đúng lứa tuổi, việc nắm bắt được tâm lý của các con nghĩa là mình đã nắm bắt được niềm vui ước muốn và cũng như khát khao của trẻ. </a:t>
            </a:r>
          </a:p>
          <a:p>
            <a:pPr algn="ctr"/>
            <a:endParaRPr lang="vi-VN" dirty="0"/>
          </a:p>
        </p:txBody>
      </p:sp>
      <p:pic>
        <p:nvPicPr>
          <p:cNvPr id="6" name="Picture 5">
            <a:extLst>
              <a:ext uri="{FF2B5EF4-FFF2-40B4-BE49-F238E27FC236}">
                <a16:creationId xmlns:a16="http://schemas.microsoft.com/office/drawing/2014/main" id="{97BFB686-C48A-8D17-65CE-9F617CF2B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07818"/>
            <a:ext cx="5562600" cy="6483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8155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6440036E-AA67-636F-DDF5-F415DA7A76C7}"/>
              </a:ext>
            </a:extLst>
          </p:cNvPr>
          <p:cNvSpPr/>
          <p:nvPr/>
        </p:nvSpPr>
        <p:spPr>
          <a:xfrm>
            <a:off x="507331" y="1028700"/>
            <a:ext cx="11177337" cy="4800600"/>
          </a:xfrm>
          <a:prstGeom prst="flowChartAlternateProcess">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532765" algn="just">
              <a:lnSpc>
                <a:spcPct val="115000"/>
              </a:lnSpc>
              <a:spcAft>
                <a:spcPts val="10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Biết được các con cần gì bản thân tôi có phương pháp như nói chuyện trao đổi dạy dỗ nhẹ nhàng, luôn động viên khích lệ trẻ kịp thời, tôi khen trẻ chứ không chê bai hay trì trích trẻ đồng thời bản thân không được vi phạm những điều giáo viên không được làm đối với trẻ.</a:t>
            </a:r>
          </a:p>
          <a:p>
            <a:pPr algn="just">
              <a:lnSpc>
                <a:spcPct val="115000"/>
              </a:lnSpc>
              <a:spcAft>
                <a:spcPts val="10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Trẻ đến trường học với một niềm vui thì đấy gọi là một ngôi trường hạnh phúc bởi môi trường hạnh phúc khi đứa trẻ được hạnh phúc. </a:t>
            </a:r>
          </a:p>
          <a:p>
            <a:pPr algn="ctr"/>
            <a:endParaRPr lang="vi-VN" dirty="0"/>
          </a:p>
        </p:txBody>
      </p:sp>
    </p:spTree>
    <p:extLst>
      <p:ext uri="{BB962C8B-B14F-4D97-AF65-F5344CB8AC3E}">
        <p14:creationId xmlns:p14="http://schemas.microsoft.com/office/powerpoint/2010/main" val="123061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id="{B9127E53-5DC8-4D74-85D8-C016187DE2FE}"/>
              </a:ext>
            </a:extLst>
          </p:cNvPr>
          <p:cNvSpPr/>
          <p:nvPr/>
        </p:nvSpPr>
        <p:spPr>
          <a:xfrm>
            <a:off x="872836" y="54142"/>
            <a:ext cx="10474037" cy="1118937"/>
          </a:xfrm>
          <a:prstGeom prst="roundRect">
            <a:avLst>
              <a:gd name="adj" fmla="val 50000"/>
            </a:avLst>
          </a:prstGeom>
          <a:solidFill>
            <a:srgbClr val="FF0000"/>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FFFF00"/>
                </a:solidFill>
              </a:rPr>
              <a:t> </a:t>
            </a:r>
            <a:r>
              <a:rPr lang="vi-VN" sz="3200" b="1" dirty="0">
                <a:solidFill>
                  <a:srgbClr val="FFFF00"/>
                </a:solidFill>
              </a:rPr>
              <a:t> </a:t>
            </a:r>
            <a:r>
              <a:rPr lang="vi-VN" sz="3200" b="1" dirty="0">
                <a:solidFill>
                  <a:schemeClr val="tx1"/>
                </a:solidFill>
                <a:latin typeface="+mj-lt"/>
              </a:rPr>
              <a:t>1.4. Biện pháp 4: Dạy học có hiệu quả, phù hợp với đặc điểm lứa tuổi và sự yêu thương. </a:t>
            </a:r>
            <a:endParaRPr lang="en-US" sz="3200" dirty="0">
              <a:solidFill>
                <a:schemeClr val="tx1"/>
              </a:solidFill>
              <a:latin typeface="+mj-lt"/>
              <a:cs typeface="Times New Roman" panose="02020603050405020304" pitchFamily="18" charset="0"/>
            </a:endParaRPr>
          </a:p>
        </p:txBody>
      </p:sp>
      <p:sp>
        <p:nvSpPr>
          <p:cNvPr id="7" name="Flowchart: Process 6">
            <a:extLst>
              <a:ext uri="{FF2B5EF4-FFF2-40B4-BE49-F238E27FC236}">
                <a16:creationId xmlns:a16="http://schemas.microsoft.com/office/drawing/2014/main" id="{4AF82764-4B0E-3AF4-89AA-56818493528D}"/>
              </a:ext>
            </a:extLst>
          </p:cNvPr>
          <p:cNvSpPr/>
          <p:nvPr/>
        </p:nvSpPr>
        <p:spPr>
          <a:xfrm>
            <a:off x="296778" y="1383631"/>
            <a:ext cx="11598443" cy="2911277"/>
          </a:xfrm>
          <a:prstGeom prst="flowChartProcess">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Trong các hoạt động phải tạo cơ hội cho trẻ được trải nghiệm, tương tác, giao lưu với bạn, với cô. Đặc biệt là các hoạt động phải linh hoạt, phù hợp với đặc điểm, để đa số trẻ có thể tham gia và thực hiện; Qua đó giúp trẻ tự tin, hào hứng trong mọi hoạt động với cô và các bạn. Ngay từ đầu năm học tôi đã lập kế hoạch đưa ra mục tiêu nội dung giáo dục phù hợp với lứa tuổi và với trẻ của lớp tôi, tôi đảm bảo dạy đúng, dạy đủ chương trình theo quy định kế hoạch đưa ra. </a:t>
            </a:r>
            <a:endParaRPr lang="vi-VN" sz="2600" dirty="0">
              <a:solidFill>
                <a:schemeClr val="bg1"/>
              </a:solidFill>
            </a:endParaRPr>
          </a:p>
        </p:txBody>
      </p:sp>
      <p:sp>
        <p:nvSpPr>
          <p:cNvPr id="10" name="Flowchart: Process 9">
            <a:extLst>
              <a:ext uri="{FF2B5EF4-FFF2-40B4-BE49-F238E27FC236}">
                <a16:creationId xmlns:a16="http://schemas.microsoft.com/office/drawing/2014/main" id="{52EF2BA1-B767-40C2-E410-A9A8B339E5E9}"/>
              </a:ext>
            </a:extLst>
          </p:cNvPr>
          <p:cNvSpPr/>
          <p:nvPr/>
        </p:nvSpPr>
        <p:spPr>
          <a:xfrm>
            <a:off x="296778" y="4522050"/>
            <a:ext cx="11598443" cy="2155840"/>
          </a:xfrm>
          <a:prstGeom prst="flowChartProcess">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Tôi thực hiện từng bước, đưa công nghệ thông tin vào giảng dạy, xây dựng có hiệu quả các hoạt động đổi mới giáo dục, tham gia sinh hoạt tổ khối chuyên môn, trau dồi kiến thức, tiếp cận những phương pháp mới. Đa dạng các hình thức dạy học, sáng tạo. </a:t>
            </a:r>
            <a:endParaRPr lang="vi-VN" sz="2800" dirty="0">
              <a:solidFill>
                <a:schemeClr val="tx1"/>
              </a:solidFill>
            </a:endParaRPr>
          </a:p>
        </p:txBody>
      </p:sp>
    </p:spTree>
    <p:extLst>
      <p:ext uri="{BB962C8B-B14F-4D97-AF65-F5344CB8AC3E}">
        <p14:creationId xmlns:p14="http://schemas.microsoft.com/office/powerpoint/2010/main" val="1137803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8" y="2377440"/>
            <a:ext cx="2756263" cy="2312126"/>
          </a:xfrm>
          <a:prstGeom prst="rect">
            <a:avLst/>
          </a:prstGeom>
          <a:solidFill>
            <a:srgbClr val="FFFF00"/>
          </a:solidFill>
          <a:ln w="28575">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rPr>
              <a:t>NỘI DUNG</a:t>
            </a:r>
            <a:endParaRPr lang="en-US" sz="3600" b="1" dirty="0">
              <a:solidFill>
                <a:schemeClr val="tx1"/>
              </a:solidFill>
              <a:latin typeface="+mj-lt"/>
            </a:endParaRPr>
          </a:p>
        </p:txBody>
      </p:sp>
      <p:sp>
        <p:nvSpPr>
          <p:cNvPr id="5" name="Rounded Rectangle 4"/>
          <p:cNvSpPr/>
          <p:nvPr/>
        </p:nvSpPr>
        <p:spPr>
          <a:xfrm>
            <a:off x="5543627" y="512581"/>
            <a:ext cx="6468035" cy="1240972"/>
          </a:xfrm>
          <a:prstGeom prst="roundRect">
            <a:avLst/>
          </a:prstGeom>
          <a:solidFill>
            <a:srgbClr val="66FF33"/>
          </a:solidFill>
          <a:ln w="28575">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I. THỰC TRẠNG VÀ NGUYÊN NHÂN</a:t>
            </a:r>
            <a:endParaRPr lang="en-US" sz="3200" b="1" dirty="0">
              <a:solidFill>
                <a:schemeClr val="tx1"/>
              </a:solidFill>
              <a:latin typeface="+mj-lt"/>
            </a:endParaRPr>
          </a:p>
        </p:txBody>
      </p:sp>
      <p:sp>
        <p:nvSpPr>
          <p:cNvPr id="15" name="Rounded Rectangle 14"/>
          <p:cNvSpPr/>
          <p:nvPr/>
        </p:nvSpPr>
        <p:spPr>
          <a:xfrm>
            <a:off x="5410199" y="2705382"/>
            <a:ext cx="6468036" cy="1240972"/>
          </a:xfrm>
          <a:prstGeom prst="roundRect">
            <a:avLst/>
          </a:prstGeom>
          <a:solidFill>
            <a:srgbClr val="0000FF"/>
          </a:solidFill>
          <a:ln>
            <a:noFill/>
          </a:ln>
          <a:effectLst>
            <a:outerShdw blurRad="225425" dist="50800" dir="5220000" algn="ctr">
              <a:srgbClr val="000000">
                <a:alpha val="33000"/>
              </a:srgbClr>
            </a:outerShdw>
            <a:reflection blurRad="6350" stA="52000" endA="300" endPos="35000" dir="5400000" sy="-100000" algn="bl" rotWithShape="0"/>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II. BIỆN PHÁP ĐÃ THỰC HIỆN</a:t>
            </a:r>
            <a:endParaRPr lang="en-US" sz="3200" b="1" dirty="0">
              <a:solidFill>
                <a:schemeClr val="tx1"/>
              </a:solidFill>
              <a:latin typeface="+mj-lt"/>
            </a:endParaRPr>
          </a:p>
        </p:txBody>
      </p:sp>
      <p:sp>
        <p:nvSpPr>
          <p:cNvPr id="16" name="Rounded Rectangle 15"/>
          <p:cNvSpPr/>
          <p:nvPr/>
        </p:nvSpPr>
        <p:spPr>
          <a:xfrm>
            <a:off x="5645426" y="5192719"/>
            <a:ext cx="6366236" cy="1240972"/>
          </a:xfrm>
          <a:prstGeom prst="roundRect">
            <a:avLst/>
          </a:prstGeom>
          <a:solidFill>
            <a:srgbClr val="FF0066"/>
          </a:solid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III. HIỆU QUẢ VÀ KHẢ NĂNG ÁP DỤNG BIỆN PHÁP</a:t>
            </a:r>
            <a:endParaRPr lang="en-US" sz="3200" b="1" dirty="0">
              <a:solidFill>
                <a:schemeClr val="tx1"/>
              </a:solidFill>
              <a:latin typeface="+mj-lt"/>
            </a:endParaRPr>
          </a:p>
        </p:txBody>
      </p:sp>
      <p:cxnSp>
        <p:nvCxnSpPr>
          <p:cNvPr id="7" name="Straight Arrow Connector 6"/>
          <p:cNvCxnSpPr>
            <a:cxnSpLocks/>
            <a:stCxn id="4" idx="3"/>
          </p:cNvCxnSpPr>
          <p:nvPr/>
        </p:nvCxnSpPr>
        <p:spPr>
          <a:xfrm flipV="1">
            <a:off x="3161211" y="929407"/>
            <a:ext cx="2682999" cy="2604096"/>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a:cxnSpLocks/>
          </p:cNvCxnSpPr>
          <p:nvPr/>
        </p:nvCxnSpPr>
        <p:spPr>
          <a:xfrm flipV="1">
            <a:off x="3161211" y="2997926"/>
            <a:ext cx="2484215" cy="54496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a:cxnSpLocks/>
          </p:cNvCxnSpPr>
          <p:nvPr/>
        </p:nvCxnSpPr>
        <p:spPr>
          <a:xfrm>
            <a:off x="3161211" y="3552667"/>
            <a:ext cx="2808894" cy="211385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66764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52A3F1-CB7B-6577-57DD-18C05490B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84" y="249382"/>
            <a:ext cx="5622758" cy="6414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D19BD5BB-35AE-615A-A658-43E06C59A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9382"/>
            <a:ext cx="5835316" cy="6414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6101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72B02A-85BA-C082-BA8E-C3CB71DCA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ED44A65-E315-3D9B-59A3-03D18228C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42714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F70C5A0-E67A-2806-15E6-ADDA28EDA443}"/>
              </a:ext>
            </a:extLst>
          </p:cNvPr>
          <p:cNvSpPr/>
          <p:nvPr/>
        </p:nvSpPr>
        <p:spPr>
          <a:xfrm>
            <a:off x="886691" y="0"/>
            <a:ext cx="10446327" cy="1118937"/>
          </a:xfrm>
          <a:prstGeom prst="roundRect">
            <a:avLst>
              <a:gd name="adj" fmla="val 50000"/>
            </a:avLst>
          </a:prstGeom>
          <a:solidFill>
            <a:srgbClr val="FFFF00"/>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FF0000"/>
                </a:solidFill>
              </a:rPr>
              <a:t> </a:t>
            </a:r>
            <a:r>
              <a:rPr lang="vi-VN" sz="3200" b="1" dirty="0">
                <a:solidFill>
                  <a:srgbClr val="FF0000"/>
                </a:solidFill>
              </a:rPr>
              <a:t>  </a:t>
            </a:r>
            <a:r>
              <a:rPr lang="vi-VN" sz="3200" b="1" dirty="0">
                <a:solidFill>
                  <a:schemeClr val="tx1"/>
                </a:solidFill>
                <a:latin typeface="+mj-lt"/>
              </a:rPr>
              <a:t>1.5. Biện pháp 5: Xây dựng môi trường lớp học thân thiện. </a:t>
            </a:r>
            <a:endParaRPr lang="en-US" sz="3200" dirty="0">
              <a:solidFill>
                <a:schemeClr val="tx1"/>
              </a:solidFill>
              <a:latin typeface="+mj-lt"/>
              <a:cs typeface="Times New Roman" panose="02020603050405020304" pitchFamily="18" charset="0"/>
            </a:endParaRPr>
          </a:p>
        </p:txBody>
      </p:sp>
      <p:sp>
        <p:nvSpPr>
          <p:cNvPr id="6" name="Flowchart: Alternate Process 5">
            <a:extLst>
              <a:ext uri="{FF2B5EF4-FFF2-40B4-BE49-F238E27FC236}">
                <a16:creationId xmlns:a16="http://schemas.microsoft.com/office/drawing/2014/main" id="{17F9F4FF-5650-201F-7BF7-F1E79685968A}"/>
              </a:ext>
            </a:extLst>
          </p:cNvPr>
          <p:cNvSpPr/>
          <p:nvPr/>
        </p:nvSpPr>
        <p:spPr>
          <a:xfrm>
            <a:off x="192503" y="1343891"/>
            <a:ext cx="5293895" cy="5333998"/>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Việc trang trí tạo môi trường trong lớp học phù hợp với đặc điểm nhận thức lứa tuổi của trẻ giúp trẻ tăng cường các điều kiện cho trẻ được trải nghiệm, được chơi thể hiện mình trên các góc, được hoạt động cá nhân và hoạt động theo nhóm. Nhờ đó mà phát huy tối đa sự tư duy trí óc, kích thích sự khám phá bằng các giác quan, phát triển trí tò mò ham hiểu biết của trẻ. </a:t>
            </a:r>
            <a:endParaRPr lang="vi-VN" sz="2400" dirty="0">
              <a:solidFill>
                <a:schemeClr val="tx1"/>
              </a:solidFill>
            </a:endParaRPr>
          </a:p>
        </p:txBody>
      </p:sp>
      <p:pic>
        <p:nvPicPr>
          <p:cNvPr id="12" name="Picture 11">
            <a:extLst>
              <a:ext uri="{FF2B5EF4-FFF2-40B4-BE49-F238E27FC236}">
                <a16:creationId xmlns:a16="http://schemas.microsoft.com/office/drawing/2014/main" id="{456F4B99-0C9E-C2F0-749A-C8A32D2B0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0938" y="1343891"/>
            <a:ext cx="6308560" cy="5333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633715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73285DD5-0935-19CE-1629-A6EADEBC2780}"/>
              </a:ext>
            </a:extLst>
          </p:cNvPr>
          <p:cNvSpPr/>
          <p:nvPr/>
        </p:nvSpPr>
        <p:spPr>
          <a:xfrm>
            <a:off x="235527" y="180109"/>
            <a:ext cx="11762509" cy="3041075"/>
          </a:xfrm>
          <a:prstGeom prst="snip2Diag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Trẻ nhỏ luôn yêu thích cái đẹp, trí tưởng tượng của trẻ là vô cùng phong phú do vậy môi trường học tập xung quanh trẻ là một yếu tố cực kỳ quan trọng kích thích đứa trẻ tư duy sáng tạo. Người giáo viên cần tạo cho trẻ một tâm lý thoải mái, coi lớp học như ngôi nhà của mình mà ở đó trẻ được tham gia hoạt động vệ sinh, trang trí, sáng tạo theo mình.</a:t>
            </a:r>
          </a:p>
          <a:p>
            <a:pPr algn="ctr"/>
            <a:endParaRPr lang="vi-VN" dirty="0"/>
          </a:p>
        </p:txBody>
      </p:sp>
      <p:sp>
        <p:nvSpPr>
          <p:cNvPr id="5" name="Rectangle: Diagonal Corners Snipped 4">
            <a:extLst>
              <a:ext uri="{FF2B5EF4-FFF2-40B4-BE49-F238E27FC236}">
                <a16:creationId xmlns:a16="http://schemas.microsoft.com/office/drawing/2014/main" id="{C21B1549-0ED3-994C-BD2E-E2595F7B6587}"/>
              </a:ext>
            </a:extLst>
          </p:cNvPr>
          <p:cNvSpPr/>
          <p:nvPr/>
        </p:nvSpPr>
        <p:spPr>
          <a:xfrm>
            <a:off x="235527" y="3435933"/>
            <a:ext cx="11762509" cy="3422068"/>
          </a:xfrm>
          <a:prstGeom prst="snip2Diag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trang trí các góc trong lớp, tôi tạo các góc phù hợp đảm bảo diện tích cho số trẻ hoạt động thoải mái. Các góc phải đảm bảo đủ ánh sáng cho trẻ hoạt động. Ở các góc chơi phải trang trí mở để trẻ được hoạt động tối đa trong các góc, đồ dùng, đồ chơi đảm bảo thuận tiện mang tính gợi mở, phong phú, đa dạng và sắp xếp bố trí ở trong tầm mắt của trẻ. Vị trí giá đồ chơi vừa tầm với của trẻ cho trẻ dễ lấy, dễ cất. </a:t>
            </a:r>
          </a:p>
          <a:p>
            <a:pPr algn="ctr"/>
            <a:endParaRPr lang="vi-VN" dirty="0"/>
          </a:p>
        </p:txBody>
      </p:sp>
    </p:spTree>
    <p:extLst>
      <p:ext uri="{BB962C8B-B14F-4D97-AF65-F5344CB8AC3E}">
        <p14:creationId xmlns:p14="http://schemas.microsoft.com/office/powerpoint/2010/main" val="988645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66B35E7F-5570-4CC7-E75B-EB13B74B2E8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166254"/>
            <a:ext cx="5510463" cy="6580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Content Placeholder 3">
            <a:extLst>
              <a:ext uri="{FF2B5EF4-FFF2-40B4-BE49-F238E27FC236}">
                <a16:creationId xmlns:a16="http://schemas.microsoft.com/office/drawing/2014/main" id="{D00C44C7-989E-5BB3-65E2-49357B88898E}"/>
              </a:ext>
            </a:extLst>
          </p:cNvPr>
          <p:cNvPicPr>
            <a:picLocks noChangeAspect="1"/>
          </p:cNvPicPr>
          <p:nvPr/>
        </p:nvPicPr>
        <p:blipFill>
          <a:blip r:embed="rId3">
            <a:extLst>
              <a:ext uri="{28A0092B-C50C-407E-A947-70E740481C1C}">
                <a14:useLocalDpi xmlns:a14="http://schemas.microsoft.com/office/drawing/2010/main" val="0"/>
              </a:ext>
            </a:extLst>
          </a:blip>
          <a:srcRect l="14144" t="-14458" r="3445" b="16126"/>
          <a:stretch/>
        </p:blipFill>
        <p:spPr>
          <a:xfrm>
            <a:off x="5979694" y="-763823"/>
            <a:ext cx="5907505" cy="7510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72598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6BD09834-DE0C-0E4C-1014-3F14AEF2A92E}"/>
              </a:ext>
            </a:extLst>
          </p:cNvPr>
          <p:cNvSpPr/>
          <p:nvPr/>
        </p:nvSpPr>
        <p:spPr>
          <a:xfrm>
            <a:off x="192506" y="108285"/>
            <a:ext cx="4993105" cy="6583460"/>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Tôi luôn quan sát các nhóm chơi và quá trình chơi của trẻ, tham gia nhập vai chơi cùng trẻ, tạo cơ hội và mở rộng dần mối quan hệ giữa trẻ trong nhóm chơi và giao lưu giữa các nhóm chơi. Luôn tôn trọng ý kiến của trẻ. Sau khi chơi tôi tập chung cả lớp nhận xét theo yêu cầu của chủ đề chơi và nhiệm vụ chơi. Tôi gợi ý để trẻ tự nhận xét về cách chơi, chơi xong trẻ có thói quen cất dọn đồ dùng, đồ chơi ngăn nắp gọn gàng. Các sản phẩm của trẻ được trừng bày đó là một sự khích lệ với trẻ, động viên trẻ để trẻ phấn đấu cố gắng trong các hoạt động. Tạo cho trẻ cảm nhận được “Mỗi ngày đến trường là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ngày vui” làm cho trẻ yêu trường, yêu lớp, yêu cô, gắn bó với ngôi nhà chung. </a:t>
            </a:r>
            <a:endParaRPr lang="vi-VN" sz="2400" dirty="0">
              <a:solidFill>
                <a:schemeClr val="tx1"/>
              </a:solidFill>
            </a:endParaRPr>
          </a:p>
        </p:txBody>
      </p:sp>
      <p:pic>
        <p:nvPicPr>
          <p:cNvPr id="6" name="Picture 5">
            <a:extLst>
              <a:ext uri="{FF2B5EF4-FFF2-40B4-BE49-F238E27FC236}">
                <a16:creationId xmlns:a16="http://schemas.microsoft.com/office/drawing/2014/main" id="{B7F1B10C-134D-6BD4-3B9E-4C5DEF016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828" y="108285"/>
            <a:ext cx="6587666" cy="658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640676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C34701F8-9C51-476A-259E-0D169B61A49C}"/>
              </a:ext>
            </a:extLst>
          </p:cNvPr>
          <p:cNvSpPr/>
          <p:nvPr/>
        </p:nvSpPr>
        <p:spPr>
          <a:xfrm>
            <a:off x="775855" y="260684"/>
            <a:ext cx="10640289" cy="1118937"/>
          </a:xfrm>
          <a:prstGeom prst="roundRect">
            <a:avLst>
              <a:gd name="adj" fmla="val 50000"/>
            </a:avLst>
          </a:prstGeom>
          <a:solidFill>
            <a:srgbClr val="99FF66"/>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rPr>
              <a:t> </a:t>
            </a:r>
            <a:r>
              <a:rPr lang="vi-VN" sz="3200" b="1" dirty="0">
                <a:solidFill>
                  <a:schemeClr val="tx1"/>
                </a:solidFill>
              </a:rPr>
              <a:t>   </a:t>
            </a:r>
            <a:r>
              <a:rPr lang="vi-VN" sz="3200" b="1" dirty="0">
                <a:solidFill>
                  <a:schemeClr val="tx1"/>
                </a:solidFill>
                <a:latin typeface="+mj-lt"/>
              </a:rPr>
              <a:t>1.6. Biện pháp 6: Phối kết hợp với Cha mẹ tạo mối quan hệ tốt giữa gia đình và nhà trường. </a:t>
            </a:r>
            <a:endParaRPr lang="en-US" sz="3200" dirty="0">
              <a:solidFill>
                <a:schemeClr val="tx1"/>
              </a:solidFill>
              <a:latin typeface="+mj-lt"/>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72BA0C61-8A97-5A3E-3B4A-F1498EFD923E}"/>
              </a:ext>
            </a:extLst>
          </p:cNvPr>
          <p:cNvSpPr/>
          <p:nvPr/>
        </p:nvSpPr>
        <p:spPr>
          <a:xfrm>
            <a:off x="328864" y="1660358"/>
            <a:ext cx="6926178" cy="4812632"/>
          </a:xfrm>
          <a:prstGeom prst="flowChartAlternateProcess">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Ngay từ đầu năm học tôi để Cha mẹ hiểu thêm về các hoạt động của các con trên trường và ở lớp tôi đã chủ động lập nhóm Zalo chung của của cả lớp, từ đó tôi có thể đưa những hình ảnh và video hoạt động của các con cho Cha mẹ xem. Từ đó tạo nên sự tin tưởng của Cha mẹ giữa nhà trường nói chung, với giáo viên nói riêng</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endParaRPr lang="vi-VN" dirty="0"/>
          </a:p>
        </p:txBody>
      </p:sp>
      <p:pic>
        <p:nvPicPr>
          <p:cNvPr id="12" name="Picture 11">
            <a:extLst>
              <a:ext uri="{FF2B5EF4-FFF2-40B4-BE49-F238E27FC236}">
                <a16:creationId xmlns:a16="http://schemas.microsoft.com/office/drawing/2014/main" id="{AA246E49-E439-5FAF-8810-B6A03D458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083" y="1660357"/>
            <a:ext cx="4319053" cy="4812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426929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BA9892-7BEF-1354-EFD0-CE27FF509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2" y="249382"/>
            <a:ext cx="6440904" cy="6373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Diagonal Corners Rounded 7">
            <a:extLst>
              <a:ext uri="{FF2B5EF4-FFF2-40B4-BE49-F238E27FC236}">
                <a16:creationId xmlns:a16="http://schemas.microsoft.com/office/drawing/2014/main" id="{A64B0595-4508-F264-024E-93E9DA51A3E2}"/>
              </a:ext>
            </a:extLst>
          </p:cNvPr>
          <p:cNvSpPr/>
          <p:nvPr/>
        </p:nvSpPr>
        <p:spPr>
          <a:xfrm>
            <a:off x="264694" y="249382"/>
            <a:ext cx="4944980" cy="6373090"/>
          </a:xfrm>
          <a:prstGeom prst="round2Diag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Thường xuyên trao đổi với Cha mẹ về tầm quan trọng của việc phát triển toàn diện về nhân cách, trí tuệ và thể chất cho trẻ. Luôn cung cấp đầy đủ thông tin và dễ dàng để giúp đỡ cho Cha mẹ giải đáp các thắc mắc.</a:t>
            </a:r>
            <a:endParaRPr lang="vi-VN" sz="3600" dirty="0">
              <a:solidFill>
                <a:schemeClr val="tx1"/>
              </a:solidFill>
            </a:endParaRPr>
          </a:p>
        </p:txBody>
      </p:sp>
    </p:spTree>
    <p:extLst>
      <p:ext uri="{BB962C8B-B14F-4D97-AF65-F5344CB8AC3E}">
        <p14:creationId xmlns:p14="http://schemas.microsoft.com/office/powerpoint/2010/main" val="5417902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3F395103-212A-1FDD-820A-CE8C35BC11B9}"/>
              </a:ext>
            </a:extLst>
          </p:cNvPr>
          <p:cNvSpPr/>
          <p:nvPr/>
        </p:nvSpPr>
        <p:spPr>
          <a:xfrm>
            <a:off x="168442" y="1371599"/>
            <a:ext cx="4162926" cy="3705727"/>
          </a:xfrm>
          <a:prstGeom prst="round2Diag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Tổ chức các chương trình, sự kiện giúp Cha mẹ có thể chia sẻ kĩ niệm cùng trẻ.</a:t>
            </a:r>
            <a:endParaRPr lang="vi-VN" sz="3600" dirty="0">
              <a:solidFill>
                <a:schemeClr val="tx1"/>
              </a:solidFill>
            </a:endParaRPr>
          </a:p>
        </p:txBody>
      </p:sp>
      <p:pic>
        <p:nvPicPr>
          <p:cNvPr id="4" name="Picture 3">
            <a:extLst>
              <a:ext uri="{FF2B5EF4-FFF2-40B4-BE49-F238E27FC236}">
                <a16:creationId xmlns:a16="http://schemas.microsoft.com/office/drawing/2014/main" id="{38E01E71-AFAE-43D6-FCBC-5A482111A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540" y="204536"/>
            <a:ext cx="7567018" cy="6445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48514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
            <a:extLst>
              <a:ext uri="{FF2B5EF4-FFF2-40B4-BE49-F238E27FC236}">
                <a16:creationId xmlns:a16="http://schemas.microsoft.com/office/drawing/2014/main" id="{7DA1136E-E261-5872-2F4B-AA5FF056E4B1}"/>
              </a:ext>
            </a:extLst>
          </p:cNvPr>
          <p:cNvSpPr/>
          <p:nvPr/>
        </p:nvSpPr>
        <p:spPr>
          <a:xfrm>
            <a:off x="1798720" y="1756612"/>
            <a:ext cx="8594559" cy="2743199"/>
          </a:xfrm>
          <a:prstGeom prst="roundRect">
            <a:avLst/>
          </a:prstGeom>
          <a:solidFill>
            <a:srgbClr val="00B0F0"/>
          </a:solidFill>
          <a:ln w="28575">
            <a:solidFill>
              <a:srgbClr val="66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 </a:t>
            </a:r>
            <a:r>
              <a:rPr lang="vi-VN" b="1" dirty="0"/>
              <a:t> </a:t>
            </a:r>
            <a:r>
              <a:rPr lang="vi-VN" sz="4400" b="1" dirty="0">
                <a:solidFill>
                  <a:schemeClr val="bg1"/>
                </a:solidFill>
                <a:latin typeface="Times New Roman" panose="02020603050405020304" pitchFamily="18" charset="0"/>
                <a:cs typeface="Times New Roman" panose="02020603050405020304" pitchFamily="18" charset="0"/>
              </a:rPr>
              <a:t>III. HIỆU QUẢ VÀ KHẢ NĂNG ÁP DỤNG</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898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890A569B-ADE1-EB5A-3F4F-63BB0DEBCB8A}"/>
              </a:ext>
            </a:extLst>
          </p:cNvPr>
          <p:cNvSpPr/>
          <p:nvPr/>
        </p:nvSpPr>
        <p:spPr>
          <a:xfrm>
            <a:off x="1385637" y="1961147"/>
            <a:ext cx="9420726" cy="2186689"/>
          </a:xfrm>
          <a:prstGeom prst="roundRect">
            <a:avLst/>
          </a:prstGeom>
          <a:solidFill>
            <a:srgbClr val="FF0066"/>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bg1"/>
                </a:solidFill>
                <a:latin typeface="+mj-lt"/>
              </a:rPr>
              <a:t>I. THỰC TRẠNG VÀ NGUYÊN NHÂN</a:t>
            </a:r>
            <a:endParaRPr lang="en-US" sz="4000" b="1" dirty="0">
              <a:solidFill>
                <a:schemeClr val="bg1"/>
              </a:solidFill>
              <a:latin typeface="+mj-lt"/>
            </a:endParaRPr>
          </a:p>
        </p:txBody>
      </p:sp>
    </p:spTree>
    <p:extLst>
      <p:ext uri="{BB962C8B-B14F-4D97-AF65-F5344CB8AC3E}">
        <p14:creationId xmlns:p14="http://schemas.microsoft.com/office/powerpoint/2010/main" val="202327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A1D7B5F-F949-1D2D-1B00-BA29F10FD30C}"/>
              </a:ext>
            </a:extLst>
          </p:cNvPr>
          <p:cNvSpPr/>
          <p:nvPr/>
        </p:nvSpPr>
        <p:spPr>
          <a:xfrm>
            <a:off x="4640179" y="132347"/>
            <a:ext cx="2911642" cy="64970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1. </a:t>
            </a:r>
            <a:r>
              <a:rPr lang="en-US" sz="3600" b="1" dirty="0" err="1">
                <a:solidFill>
                  <a:schemeClr val="tx1"/>
                </a:solidFill>
                <a:latin typeface="Times New Roman" panose="02020603050405020304" pitchFamily="18" charset="0"/>
                <a:cs typeface="Times New Roman" panose="02020603050405020304" pitchFamily="18" charset="0"/>
              </a:rPr>
              <a:t>Hiệu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quả</a:t>
            </a:r>
            <a:endParaRPr lang="vi-VN" sz="3600" b="1" dirty="0">
              <a:solidFill>
                <a:schemeClr val="tx1"/>
              </a:solidFill>
              <a:latin typeface="Times New Roman" panose="02020603050405020304" pitchFamily="18" charset="0"/>
              <a:cs typeface="Times New Roman" panose="02020603050405020304" pitchFamily="18" charset="0"/>
            </a:endParaRPr>
          </a:p>
        </p:txBody>
      </p:sp>
      <p:cxnSp>
        <p:nvCxnSpPr>
          <p:cNvPr id="12" name="Connector: Elbow 11">
            <a:extLst>
              <a:ext uri="{FF2B5EF4-FFF2-40B4-BE49-F238E27FC236}">
                <a16:creationId xmlns:a16="http://schemas.microsoft.com/office/drawing/2014/main" id="{07015A4E-C78B-B5F7-A043-4E6DD9AE89D3}"/>
              </a:ext>
            </a:extLst>
          </p:cNvPr>
          <p:cNvCxnSpPr>
            <a:cxnSpLocks/>
            <a:stCxn id="4" idx="3"/>
          </p:cNvCxnSpPr>
          <p:nvPr/>
        </p:nvCxnSpPr>
        <p:spPr>
          <a:xfrm>
            <a:off x="7551821" y="457200"/>
            <a:ext cx="1332497" cy="132347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1A9855F5-58AD-E872-974D-FC6E47620371}"/>
              </a:ext>
            </a:extLst>
          </p:cNvPr>
          <p:cNvCxnSpPr>
            <a:cxnSpLocks/>
            <a:stCxn id="4" idx="2"/>
          </p:cNvCxnSpPr>
          <p:nvPr/>
        </p:nvCxnSpPr>
        <p:spPr>
          <a:xfrm>
            <a:off x="6096000" y="782053"/>
            <a:ext cx="0" cy="998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owchart: Process 17">
            <a:extLst>
              <a:ext uri="{FF2B5EF4-FFF2-40B4-BE49-F238E27FC236}">
                <a16:creationId xmlns:a16="http://schemas.microsoft.com/office/drawing/2014/main" id="{645A7A5D-8730-D1AB-DEFE-E8D335F087FF}"/>
              </a:ext>
            </a:extLst>
          </p:cNvPr>
          <p:cNvSpPr/>
          <p:nvPr/>
        </p:nvSpPr>
        <p:spPr>
          <a:xfrm>
            <a:off x="258682" y="1118937"/>
            <a:ext cx="2947729" cy="5233738"/>
          </a:xfrm>
          <a:prstGeom prst="flowChartProcess">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Đối với trẻ</a:t>
            </a:r>
            <a:endPar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Trẻ nhanh nhẹn, vui tươi, tích cực hoạt động và góp phần đẩy mành chất lượng học sinh của trường.</a:t>
            </a:r>
            <a:endParaRPr lang="vi-VN" sz="3200" dirty="0">
              <a:solidFill>
                <a:schemeClr val="tx1"/>
              </a:solidFill>
            </a:endParaRPr>
          </a:p>
        </p:txBody>
      </p:sp>
      <p:sp>
        <p:nvSpPr>
          <p:cNvPr id="20" name="Flowchart: Alternate Process 19">
            <a:extLst>
              <a:ext uri="{FF2B5EF4-FFF2-40B4-BE49-F238E27FC236}">
                <a16:creationId xmlns:a16="http://schemas.microsoft.com/office/drawing/2014/main" id="{06E058C9-B44E-AE4C-C1D4-A847A856EE01}"/>
              </a:ext>
            </a:extLst>
          </p:cNvPr>
          <p:cNvSpPr/>
          <p:nvPr/>
        </p:nvSpPr>
        <p:spPr>
          <a:xfrm>
            <a:off x="3920849" y="1780674"/>
            <a:ext cx="4322606" cy="5077326"/>
          </a:xfrm>
          <a:prstGeom prst="flowChartAlternateProcess">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giỏi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Tôn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solidFill>
                <a:schemeClr val="tx1"/>
              </a:solidFill>
            </a:endParaRPr>
          </a:p>
        </p:txBody>
      </p:sp>
      <p:sp>
        <p:nvSpPr>
          <p:cNvPr id="21" name="Flowchart: Process 20">
            <a:extLst>
              <a:ext uri="{FF2B5EF4-FFF2-40B4-BE49-F238E27FC236}">
                <a16:creationId xmlns:a16="http://schemas.microsoft.com/office/drawing/2014/main" id="{0A6B0114-F9C4-2CEC-E390-3CB67ABDA235}"/>
              </a:ext>
            </a:extLst>
          </p:cNvPr>
          <p:cNvSpPr/>
          <p:nvPr/>
        </p:nvSpPr>
        <p:spPr>
          <a:xfrm>
            <a:off x="8884318" y="1100889"/>
            <a:ext cx="3067044" cy="5251786"/>
          </a:xfrm>
          <a:prstGeom prst="flowChartProcess">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bậc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s-E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- 100%</a:t>
            </a:r>
            <a:r>
              <a:rPr lang="es-E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mầm</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non.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phối</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s-ES" sz="2000" spc="-7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s-ES"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solidFill>
                <a:schemeClr val="tx1"/>
              </a:solidFill>
            </a:endParaRPr>
          </a:p>
        </p:txBody>
      </p:sp>
      <p:cxnSp>
        <p:nvCxnSpPr>
          <p:cNvPr id="33" name="Connector: Elbow 32">
            <a:extLst>
              <a:ext uri="{FF2B5EF4-FFF2-40B4-BE49-F238E27FC236}">
                <a16:creationId xmlns:a16="http://schemas.microsoft.com/office/drawing/2014/main" id="{8417E60C-4046-2F93-9B45-2AC9CBFA2CDC}"/>
              </a:ext>
            </a:extLst>
          </p:cNvPr>
          <p:cNvCxnSpPr>
            <a:cxnSpLocks/>
            <a:stCxn id="4" idx="1"/>
          </p:cNvCxnSpPr>
          <p:nvPr/>
        </p:nvCxnSpPr>
        <p:spPr>
          <a:xfrm rot="10800000" flipV="1">
            <a:off x="3188367" y="457200"/>
            <a:ext cx="1451812" cy="13234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77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4349149"/>
              </p:ext>
            </p:extLst>
          </p:nvPr>
        </p:nvGraphicFramePr>
        <p:xfrm>
          <a:off x="2" y="0"/>
          <a:ext cx="12192000" cy="7137891"/>
        </p:xfrm>
        <a:graphic>
          <a:graphicData uri="http://schemas.openxmlformats.org/drawingml/2006/table">
            <a:tbl>
              <a:tblPr firstRow="1" firstCol="1" lastRow="1" lastCol="1" bandRow="1" bandCol="1">
                <a:tableStyleId>{5C22544A-7EE6-4342-B048-85BDC9FD1C3A}</a:tableStyleId>
              </a:tblPr>
              <a:tblGrid>
                <a:gridCol w="793374">
                  <a:extLst>
                    <a:ext uri="{9D8B030D-6E8A-4147-A177-3AD203B41FA5}">
                      <a16:colId xmlns:a16="http://schemas.microsoft.com/office/drawing/2014/main" val="3957240929"/>
                    </a:ext>
                  </a:extLst>
                </a:gridCol>
                <a:gridCol w="4745702">
                  <a:extLst>
                    <a:ext uri="{9D8B030D-6E8A-4147-A177-3AD203B41FA5}">
                      <a16:colId xmlns:a16="http://schemas.microsoft.com/office/drawing/2014/main" val="705537005"/>
                    </a:ext>
                  </a:extLst>
                </a:gridCol>
                <a:gridCol w="1218910">
                  <a:extLst>
                    <a:ext uri="{9D8B030D-6E8A-4147-A177-3AD203B41FA5}">
                      <a16:colId xmlns:a16="http://schemas.microsoft.com/office/drawing/2014/main" val="2839565907"/>
                    </a:ext>
                  </a:extLst>
                </a:gridCol>
                <a:gridCol w="1314450">
                  <a:extLst>
                    <a:ext uri="{9D8B030D-6E8A-4147-A177-3AD203B41FA5}">
                      <a16:colId xmlns:a16="http://schemas.microsoft.com/office/drawing/2014/main" val="4092243637"/>
                    </a:ext>
                  </a:extLst>
                </a:gridCol>
                <a:gridCol w="1114425">
                  <a:extLst>
                    <a:ext uri="{9D8B030D-6E8A-4147-A177-3AD203B41FA5}">
                      <a16:colId xmlns:a16="http://schemas.microsoft.com/office/drawing/2014/main" val="98507200"/>
                    </a:ext>
                  </a:extLst>
                </a:gridCol>
                <a:gridCol w="1568739">
                  <a:extLst>
                    <a:ext uri="{9D8B030D-6E8A-4147-A177-3AD203B41FA5}">
                      <a16:colId xmlns:a16="http://schemas.microsoft.com/office/drawing/2014/main" val="203621327"/>
                    </a:ext>
                  </a:extLst>
                </a:gridCol>
                <a:gridCol w="1436400">
                  <a:extLst>
                    <a:ext uri="{9D8B030D-6E8A-4147-A177-3AD203B41FA5}">
                      <a16:colId xmlns:a16="http://schemas.microsoft.com/office/drawing/2014/main" val="1988568224"/>
                    </a:ext>
                  </a:extLst>
                </a:gridCol>
              </a:tblGrid>
              <a:tr h="1185863">
                <a:tc rowSpan="2">
                  <a:txBody>
                    <a:bodyPr/>
                    <a:lstStyle/>
                    <a:p>
                      <a:pPr marL="0" marR="0" algn="ctr">
                        <a:lnSpc>
                          <a:spcPct val="106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TT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rowSpan="2">
                  <a:txBody>
                    <a:bodyPr/>
                    <a:lstStyle/>
                    <a:p>
                      <a:pPr marL="0" marR="0" algn="ctr">
                        <a:lnSpc>
                          <a:spcPct val="106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gridSpan="2">
                  <a:txBody>
                    <a:bodyPr/>
                    <a:lstStyle/>
                    <a:p>
                      <a:pPr marL="0" marR="0" algn="ctr">
                        <a:lnSpc>
                          <a:spcPct val="106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Tháng</a:t>
                      </a:r>
                      <a:r>
                        <a:rPr lang="en-US" sz="2800" dirty="0">
                          <a:effectLst/>
                          <a:latin typeface="Times New Roman" panose="02020603050405020304" pitchFamily="18" charset="0"/>
                          <a:cs typeface="Times New Roman" panose="02020603050405020304" pitchFamily="18" charset="0"/>
                        </a:rPr>
                        <a:t> 9/2025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hMerge="1">
                  <a:txBody>
                    <a:bodyPr/>
                    <a:lstStyle/>
                    <a:p>
                      <a:endParaRPr lang="en-US"/>
                    </a:p>
                  </a:txBody>
                  <a:tcPr/>
                </a:tc>
                <a:tc gridSpan="2">
                  <a:txBody>
                    <a:bodyPr/>
                    <a:lstStyle/>
                    <a:p>
                      <a:pPr marL="0" marR="0" algn="ctr">
                        <a:lnSpc>
                          <a:spcPct val="106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Tháng</a:t>
                      </a:r>
                      <a:r>
                        <a:rPr lang="en-US" sz="2800" dirty="0">
                          <a:effectLst/>
                          <a:latin typeface="Times New Roman" panose="02020603050405020304" pitchFamily="18" charset="0"/>
                          <a:cs typeface="Times New Roman" panose="02020603050405020304" pitchFamily="18" charset="0"/>
                        </a:rPr>
                        <a:t> 02/2025</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hMerge="1">
                  <a:txBody>
                    <a:bodyPr/>
                    <a:lstStyle/>
                    <a:p>
                      <a:endParaRPr lang="en-US"/>
                    </a:p>
                  </a:txBody>
                  <a:tcPr/>
                </a:tc>
                <a:tc rowSpan="2">
                  <a:txBody>
                    <a:bodyPr/>
                    <a:lstStyle/>
                    <a:p>
                      <a:pPr marL="0" marR="0" algn="ctr">
                        <a:lnSpc>
                          <a:spcPct val="106000"/>
                        </a:lnSpc>
                        <a:spcBef>
                          <a:spcPts val="0"/>
                        </a:spcBef>
                        <a:spcAft>
                          <a:spcPts val="0"/>
                        </a:spcAft>
                      </a:pPr>
                      <a:r>
                        <a:rPr lang="en-US" sz="2800">
                          <a:effectLst/>
                          <a:latin typeface="Times New Roman" panose="02020603050405020304" pitchFamily="18" charset="0"/>
                          <a:cs typeface="Times New Roman" panose="02020603050405020304" pitchFamily="18" charset="0"/>
                        </a:rPr>
                        <a:t>So sánh tăng, giảm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3511821990"/>
                  </a:ext>
                </a:extLst>
              </a:tr>
              <a:tr h="499592">
                <a:tc vMerge="1">
                  <a:txBody>
                    <a:bodyPr/>
                    <a:lstStyle/>
                    <a:p>
                      <a:endParaRPr lang="en-US"/>
                    </a:p>
                  </a:txBody>
                  <a:tcPr/>
                </a:tc>
                <a:tc vMerge="1">
                  <a:txBody>
                    <a:bodyPr/>
                    <a:lstStyle/>
                    <a:p>
                      <a:endParaRPr lang="en-US"/>
                    </a:p>
                  </a:txBody>
                  <a:tcPr/>
                </a:tc>
                <a:tc>
                  <a:txBody>
                    <a:bodyPr/>
                    <a:lstStyle/>
                    <a:p>
                      <a:pPr marL="0" marR="0" algn="ctr">
                        <a:lnSpc>
                          <a:spcPct val="106000"/>
                        </a:lnSpc>
                        <a:spcBef>
                          <a:spcPts val="0"/>
                        </a:spcBef>
                        <a:spcAft>
                          <a:spcPts val="0"/>
                        </a:spcAft>
                      </a:pPr>
                      <a:endParaRPr lang="en-US" sz="2800">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marL="0" marR="0" algn="ctr">
                        <a:lnSpc>
                          <a:spcPct val="106000"/>
                        </a:lnSpc>
                        <a:spcBef>
                          <a:spcPts val="0"/>
                        </a:spcBef>
                        <a:spcAft>
                          <a:spcPts val="0"/>
                        </a:spcAft>
                      </a:pPr>
                      <a:endParaRPr lang="en-US" sz="2800">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2800">
                          <a:effectLst/>
                          <a:latin typeface="Times New Roman" panose="02020603050405020304" pitchFamily="18" charset="0"/>
                          <a:cs typeface="Times New Roman" panose="02020603050405020304" pitchFamily="18" charset="0"/>
                        </a:rPr>
                        <a:t>Tỉ lệ</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marL="0" marR="0" algn="ctr">
                        <a:lnSpc>
                          <a:spcPct val="106000"/>
                        </a:lnSpc>
                        <a:spcBef>
                          <a:spcPts val="0"/>
                        </a:spcBef>
                        <a:spcAft>
                          <a:spcPts val="0"/>
                        </a:spcAft>
                      </a:pPr>
                      <a:endParaRPr lang="en-US" sz="2800">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2800">
                          <a:effectLst/>
                          <a:latin typeface="Times New Roman" panose="02020603050405020304" pitchFamily="18"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F"/>
                    </a:solidFill>
                  </a:tcPr>
                </a:tc>
                <a:tc>
                  <a:txBody>
                    <a:bodyPr/>
                    <a:lstStyle/>
                    <a:p>
                      <a:pPr marL="0" marR="0" algn="ctr">
                        <a:lnSpc>
                          <a:spcPct val="106000"/>
                        </a:lnSpc>
                        <a:spcBef>
                          <a:spcPts val="0"/>
                        </a:spcBef>
                        <a:spcAft>
                          <a:spcPts val="0"/>
                        </a:spcAft>
                      </a:pPr>
                      <a:endParaRPr lang="en-US" sz="2800" dirty="0">
                        <a:effectLst/>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Tỉ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CCFF"/>
                    </a:solidFill>
                  </a:tcPr>
                </a:tc>
                <a:tc vMerge="1">
                  <a:txBody>
                    <a:bodyPr/>
                    <a:lstStyle/>
                    <a:p>
                      <a:endParaRPr lang="en-US"/>
                    </a:p>
                  </a:txBody>
                  <a:tcPr/>
                </a:tc>
                <a:extLst>
                  <a:ext uri="{0D108BD9-81ED-4DB2-BD59-A6C34878D82A}">
                    <a16:rowId xmlns:a16="http://schemas.microsoft.com/office/drawing/2014/main" val="3518996126"/>
                  </a:ext>
                </a:extLst>
              </a:tr>
              <a:tr h="1200546">
                <a:tc>
                  <a:txBody>
                    <a:bodyPr/>
                    <a:lstStyle/>
                    <a:p>
                      <a:pPr marR="24130" algn="ctr">
                        <a:lnSpc>
                          <a:spcPct val="115000"/>
                        </a:lnSpc>
                        <a:spcAft>
                          <a:spcPts val="10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algn="just">
                        <a:lnSpc>
                          <a:spcPct val="115000"/>
                        </a:lnSpc>
                        <a:spcAft>
                          <a:spcPts val="1000"/>
                        </a:spcAft>
                      </a:pP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15/24</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62,5%</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+ 37,5 %</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extLst>
                  <a:ext uri="{0D108BD9-81ED-4DB2-BD59-A6C34878D82A}">
                    <a16:rowId xmlns:a16="http://schemas.microsoft.com/office/drawing/2014/main" val="3569432745"/>
                  </a:ext>
                </a:extLst>
              </a:tr>
              <a:tr h="909886">
                <a:tc>
                  <a:txBody>
                    <a:bodyPr/>
                    <a:lstStyle/>
                    <a:p>
                      <a:pPr marR="24130" algn="ctr">
                        <a:lnSpc>
                          <a:spcPct val="115000"/>
                        </a:lnSpc>
                        <a:spcAft>
                          <a:spcPts val="10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algn="just">
                        <a:lnSpc>
                          <a:spcPct val="115000"/>
                        </a:lnSpc>
                        <a:spcAft>
                          <a:spcPts val="1000"/>
                        </a:spcAft>
                      </a:pP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14/24</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58,33%</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22</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91,66%</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+33,3%</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extLst>
                  <a:ext uri="{0D108BD9-81ED-4DB2-BD59-A6C34878D82A}">
                    <a16:rowId xmlns:a16="http://schemas.microsoft.com/office/drawing/2014/main" val="2451399714"/>
                  </a:ext>
                </a:extLst>
              </a:tr>
              <a:tr h="1024929">
                <a:tc>
                  <a:txBody>
                    <a:bodyPr/>
                    <a:lstStyle/>
                    <a:p>
                      <a:pPr algn="ctr">
                        <a:lnSpc>
                          <a:spcPct val="115000"/>
                        </a:lnSpc>
                        <a:spcAft>
                          <a:spcPts val="10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algn="just">
                        <a:lnSpc>
                          <a:spcPct val="115000"/>
                        </a:lnSpc>
                        <a:spcAft>
                          <a:spcPts val="1000"/>
                        </a:spcAft>
                      </a:pP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R="19050" algn="ctr">
                        <a:lnSpc>
                          <a:spcPct val="115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R="19050"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17/24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70,83%</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00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95,83%</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vi-VN"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extLst>
                  <a:ext uri="{0D108BD9-81ED-4DB2-BD59-A6C34878D82A}">
                    <a16:rowId xmlns:a16="http://schemas.microsoft.com/office/drawing/2014/main" val="1124012327"/>
                  </a:ext>
                </a:extLst>
              </a:tr>
              <a:tr h="1374679">
                <a:tc>
                  <a:txBody>
                    <a:bodyPr/>
                    <a:lstStyle/>
                    <a:p>
                      <a:pPr algn="ctr">
                        <a:lnSpc>
                          <a:spcPct val="115000"/>
                        </a:lnSpc>
                        <a:spcAft>
                          <a:spcPts val="1000"/>
                        </a:spcAf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algn="just">
                        <a:lnSpc>
                          <a:spcPct val="115000"/>
                        </a:lnSpc>
                        <a:spcAft>
                          <a:spcPts val="1000"/>
                        </a:spcAft>
                      </a:pP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54,16%</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00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+45,84%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extLst>
                  <a:ext uri="{0D108BD9-81ED-4DB2-BD59-A6C34878D82A}">
                    <a16:rowId xmlns:a16="http://schemas.microsoft.com/office/drawing/2014/main" val="709691865"/>
                  </a:ext>
                </a:extLst>
              </a:tr>
            </a:tbl>
          </a:graphicData>
        </a:graphic>
      </p:graphicFrame>
      <p:sp>
        <p:nvSpPr>
          <p:cNvPr id="6" name="Rectangle 1"/>
          <p:cNvSpPr>
            <a:spLocks noChangeArrowheads="1"/>
          </p:cNvSpPr>
          <p:nvPr/>
        </p:nvSpPr>
        <p:spPr bwMode="auto">
          <a:xfrm>
            <a:off x="2938463" y="27574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89405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0" y="2667649"/>
            <a:ext cx="3955109" cy="1611346"/>
          </a:xfrm>
          <a:prstGeom prst="flowChartTerminator">
            <a:avLst/>
          </a:prstGeom>
          <a:solidFill>
            <a:srgbClr val="66FF66"/>
          </a:solidFill>
          <a:ln>
            <a:solidFill>
              <a:schemeClr val="accent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a:t>
            </a:r>
            <a:r>
              <a:rPr lang="es-E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Khả</a:t>
            </a:r>
            <a:r>
              <a:rPr lang="es-E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năng</a:t>
            </a:r>
            <a:r>
              <a:rPr lang="es-E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áp</a:t>
            </a:r>
            <a:r>
              <a:rPr lang="es-ES" sz="4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S" sz="4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dụng</a:t>
            </a:r>
            <a:endParaRPr lang="en-US" sz="4000" dirty="0">
              <a:solidFill>
                <a:schemeClr val="tx1"/>
              </a:solidFill>
            </a:endParaRPr>
          </a:p>
        </p:txBody>
      </p:sp>
      <p:cxnSp>
        <p:nvCxnSpPr>
          <p:cNvPr id="4" name="Straight Arrow Connector 3"/>
          <p:cNvCxnSpPr>
            <a:stCxn id="5" idx="3"/>
          </p:cNvCxnSpPr>
          <p:nvPr/>
        </p:nvCxnSpPr>
        <p:spPr>
          <a:xfrm flipV="1">
            <a:off x="3955109" y="2101280"/>
            <a:ext cx="1916561" cy="1372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5" idx="3"/>
          </p:cNvCxnSpPr>
          <p:nvPr/>
        </p:nvCxnSpPr>
        <p:spPr>
          <a:xfrm>
            <a:off x="3955109" y="3473322"/>
            <a:ext cx="1916561" cy="1372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p:cNvSpPr/>
          <p:nvPr/>
        </p:nvSpPr>
        <p:spPr>
          <a:xfrm>
            <a:off x="5905639" y="1601969"/>
            <a:ext cx="6147815" cy="998621"/>
          </a:xfrm>
          <a:prstGeom prst="rect">
            <a:avLst/>
          </a:prstGeom>
          <a:solidFill>
            <a:srgbClr val="00FF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Tại Trường Mầm Non Phú Cường</a:t>
            </a:r>
            <a:endParaRPr lang="en-US" sz="3200" b="1" dirty="0">
              <a:solidFill>
                <a:schemeClr val="tx1"/>
              </a:solidFill>
              <a:latin typeface="+mj-lt"/>
            </a:endParaRPr>
          </a:p>
        </p:txBody>
      </p:sp>
      <p:sp>
        <p:nvSpPr>
          <p:cNvPr id="10" name="Rectangle 9"/>
          <p:cNvSpPr/>
          <p:nvPr/>
        </p:nvSpPr>
        <p:spPr>
          <a:xfrm>
            <a:off x="5905640" y="4442704"/>
            <a:ext cx="6147814" cy="1130748"/>
          </a:xfrm>
          <a:prstGeom prst="rect">
            <a:avLst/>
          </a:prstGeom>
          <a:solidFill>
            <a:srgbClr val="FFFF6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mj-lt"/>
              </a:rPr>
              <a:t>Các trường mầm non trong </a:t>
            </a:r>
            <a:r>
              <a:rPr lang="en-US" sz="3200" b="1" dirty="0">
                <a:solidFill>
                  <a:schemeClr val="tx1"/>
                </a:solidFill>
                <a:latin typeface="Times New Roman" panose="02020603050405020304" pitchFamily="18" charset="0"/>
                <a:cs typeface="Times New Roman" panose="02020603050405020304" pitchFamily="18" charset="0"/>
              </a:rPr>
              <a:t>H</a:t>
            </a:r>
            <a:r>
              <a:rPr lang="vi-VN" sz="3200" b="1" dirty="0">
                <a:solidFill>
                  <a:schemeClr val="tx1"/>
                </a:solidFill>
                <a:latin typeface="+mj-lt"/>
              </a:rPr>
              <a:t>uyện</a:t>
            </a:r>
            <a:endParaRPr lang="en-US" sz="3200" b="1" dirty="0">
              <a:solidFill>
                <a:schemeClr val="tx1"/>
              </a:solidFill>
              <a:latin typeface="+mj-lt"/>
            </a:endParaRPr>
          </a:p>
        </p:txBody>
      </p:sp>
    </p:spTree>
    <p:extLst>
      <p:ext uri="{BB962C8B-B14F-4D97-AF65-F5344CB8AC3E}">
        <p14:creationId xmlns:p14="http://schemas.microsoft.com/office/powerpoint/2010/main" val="24936730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71" y="2707105"/>
            <a:ext cx="11940988" cy="4150895"/>
          </a:xfrm>
          <a:noFill/>
        </p:spPr>
        <p:txBody>
          <a:bodyPr>
            <a:prstTxWarp prst="textDeflate">
              <a:avLst/>
            </a:prstTxWarp>
            <a:normAutofit/>
          </a:bodyPr>
          <a:lstStyle/>
          <a:p>
            <a:pPr marL="0" indent="0" algn="ctr">
              <a:buNone/>
            </a:pPr>
            <a:r>
              <a:rPr lang="en-US" b="1" dirty="0">
                <a:solidFill>
                  <a:srgbClr val="0000FF"/>
                </a:solidFill>
                <a:latin typeface="Times New Roman" panose="02020603050405020304" pitchFamily="18" charset="0"/>
                <a:cs typeface="Times New Roman" panose="02020603050405020304" pitchFamily="18" charset="0"/>
              </a:rPr>
              <a:t>CÁM ƠN BAN TỔ CHỨC – BAN GIÁM KHẢO ĐÃ CHÚ Ý LẮNG NGHE!</a:t>
            </a:r>
          </a:p>
          <a:p>
            <a:pPr marL="0" indent="0" algn="ctr">
              <a:buNone/>
            </a:pPr>
            <a:r>
              <a:rPr lang="en-US" sz="4000" b="1" dirty="0">
                <a:solidFill>
                  <a:srgbClr val="0000FF"/>
                </a:solidFill>
                <a:latin typeface="Times New Roman" panose="02020603050405020304" pitchFamily="18" charset="0"/>
                <a:cs typeface="Times New Roman" panose="02020603050405020304" pitchFamily="18" charset="0"/>
              </a:rPr>
              <a:t>CHÚC HỘI THI THÀNH CÔNG TỐT ĐẸP</a:t>
            </a:r>
          </a:p>
          <a:p>
            <a:pPr marL="0" indent="0">
              <a:buNone/>
            </a:pPr>
            <a:endParaRPr lang="en-US" dirty="0">
              <a:solidFill>
                <a:srgbClr val="0000FF"/>
              </a:solidFill>
            </a:endParaRPr>
          </a:p>
          <a:p>
            <a:pPr marL="0" indent="0">
              <a:buNone/>
            </a:pPr>
            <a:endParaRPr lang="en-US" dirty="0">
              <a:solidFill>
                <a:srgbClr val="FF0000"/>
              </a:solidFill>
            </a:endParaRPr>
          </a:p>
        </p:txBody>
      </p:sp>
      <p:sp>
        <p:nvSpPr>
          <p:cNvPr id="4" name="Rectangle 3"/>
          <p:cNvSpPr/>
          <p:nvPr/>
        </p:nvSpPr>
        <p:spPr>
          <a:xfrm>
            <a:off x="0" y="206277"/>
            <a:ext cx="12192000" cy="2739211"/>
          </a:xfrm>
          <a:prstGeom prst="rect">
            <a:avLst/>
          </a:prstGeom>
        </p:spPr>
        <p:txBody>
          <a:bodyPr wrap="square">
            <a:spAutoFit/>
          </a:bodyPr>
          <a:lstStyle/>
          <a:p>
            <a:pPr algn="just"/>
            <a:r>
              <a:rPr lang="en-US" sz="4800" dirty="0">
                <a:latin typeface="Times New Roman" panose="02020603050405020304" pitchFamily="18" charset="0"/>
                <a:ea typeface="Calibri" panose="020F0502020204030204" pitchFamily="34" charset="0"/>
              </a:rPr>
              <a:t> </a:t>
            </a:r>
            <a:r>
              <a:rPr lang="vi-VN" sz="48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Mầm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Mầm</a:t>
            </a:r>
            <a:r>
              <a:rPr lang="en-US" sz="4400" dirty="0">
                <a:latin typeface="Times New Roman" panose="02020603050405020304" pitchFamily="18" charset="0"/>
                <a:cs typeface="Times New Roman" panose="02020603050405020304" pitchFamily="18" charset="0"/>
              </a:rPr>
              <a:t> non </a:t>
            </a:r>
            <a:r>
              <a:rPr lang="en-US" sz="4400" dirty="0" err="1">
                <a:latin typeface="Times New Roman" panose="02020603050405020304" pitchFamily="18" charset="0"/>
                <a:cs typeface="Times New Roman" panose="02020603050405020304" pitchFamily="18" charset="0"/>
              </a:rPr>
              <a:t>Phú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Cường</a:t>
            </a:r>
            <a:endParaRPr lang="vi-VN" sz="4400" dirty="0">
              <a:latin typeface="Times New Roman" panose="02020603050405020304" pitchFamily="18" charset="0"/>
              <a:cs typeface="Times New Roman" panose="02020603050405020304" pitchFamily="18" charset="0"/>
            </a:endParaRPr>
          </a:p>
          <a:p>
            <a:pPr algn="just"/>
            <a:endParaRPr lang="en-US" sz="36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7283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86353" y="14877"/>
            <a:ext cx="5408437" cy="715657"/>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1. THỰC TRẠNG</a:t>
            </a:r>
            <a:endParaRPr lang="en-US" sz="3200" b="1" dirty="0">
              <a:solidFill>
                <a:schemeClr val="tx1"/>
              </a:solidFill>
              <a:latin typeface="+mj-lt"/>
            </a:endParaRPr>
          </a:p>
        </p:txBody>
      </p:sp>
      <p:sp>
        <p:nvSpPr>
          <p:cNvPr id="10" name="Rectangle 9"/>
          <p:cNvSpPr/>
          <p:nvPr/>
        </p:nvSpPr>
        <p:spPr>
          <a:xfrm>
            <a:off x="5000791" y="880117"/>
            <a:ext cx="2179558" cy="715657"/>
          </a:xfrm>
          <a:prstGeom prst="rect">
            <a:avLst/>
          </a:prstGeom>
          <a:solidFill>
            <a:srgbClr val="FF0000"/>
          </a:solidFill>
          <a:ln w="28575">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ƯU ĐIỂM</a:t>
            </a:r>
            <a:endParaRPr lang="en-US" sz="2800" b="1" dirty="0">
              <a:solidFill>
                <a:schemeClr val="tx1"/>
              </a:solidFill>
              <a:latin typeface="+mj-lt"/>
            </a:endParaRPr>
          </a:p>
        </p:txBody>
      </p:sp>
      <p:sp>
        <p:nvSpPr>
          <p:cNvPr id="20" name="Rectangle: Rounded Corners 19">
            <a:extLst>
              <a:ext uri="{FF2B5EF4-FFF2-40B4-BE49-F238E27FC236}">
                <a16:creationId xmlns:a16="http://schemas.microsoft.com/office/drawing/2014/main" id="{2AE70A58-AFCA-6A4E-0AF4-C340A365A57C}"/>
              </a:ext>
            </a:extLst>
          </p:cNvPr>
          <p:cNvSpPr/>
          <p:nvPr/>
        </p:nvSpPr>
        <p:spPr>
          <a:xfrm>
            <a:off x="8956" y="1766183"/>
            <a:ext cx="2385391" cy="4620762"/>
          </a:xfrm>
          <a:prstGeom prst="round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u="sng" dirty="0">
                <a:solidFill>
                  <a:schemeClr val="tx1"/>
                </a:solidFill>
                <a:latin typeface="+mj-lt"/>
              </a:rPr>
              <a:t>Về phía nhà trường: </a:t>
            </a:r>
            <a:r>
              <a:rPr lang="vi-VN" sz="2200" dirty="0">
                <a:solidFill>
                  <a:schemeClr val="tx1"/>
                </a:solidFill>
                <a:effectLst/>
                <a:latin typeface="+mj-lt"/>
                <a:ea typeface="Calibri" panose="020F0502020204030204" pitchFamily="34" charset="0"/>
              </a:rPr>
              <a:t>Được sự quan tâm chỉ đạo sâu sắc của Ban Giám hiệu Nhà trường, của Phòng Giáo dục và Đào tạo trong việc tạo môi trường lớp học xanh sạch, đẹp, an toàn và thân thiện.</a:t>
            </a:r>
            <a:endParaRPr lang="vi-VN" sz="2200" dirty="0">
              <a:solidFill>
                <a:schemeClr val="tx1"/>
              </a:solidFill>
              <a:latin typeface="+mj-lt"/>
            </a:endParaRPr>
          </a:p>
        </p:txBody>
      </p:sp>
      <p:sp>
        <p:nvSpPr>
          <p:cNvPr id="22" name="Rectangle: Rounded Corners 21">
            <a:extLst>
              <a:ext uri="{FF2B5EF4-FFF2-40B4-BE49-F238E27FC236}">
                <a16:creationId xmlns:a16="http://schemas.microsoft.com/office/drawing/2014/main" id="{E1E3B5A2-AA54-83BF-BF9A-03932FCD7F0B}"/>
              </a:ext>
            </a:extLst>
          </p:cNvPr>
          <p:cNvSpPr/>
          <p:nvPr/>
        </p:nvSpPr>
        <p:spPr>
          <a:xfrm>
            <a:off x="2392017" y="2008909"/>
            <a:ext cx="2505858" cy="4849091"/>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1000"/>
              </a:spcAft>
            </a:pPr>
            <a:endParaRPr lang="vi-VN" b="1" dirty="0">
              <a:solidFill>
                <a:schemeClr val="tx1"/>
              </a:solidFill>
              <a:latin typeface="+mj-lt"/>
            </a:endParaRPr>
          </a:p>
          <a:p>
            <a:pPr indent="457200" algn="just">
              <a:lnSpc>
                <a:spcPct val="115000"/>
              </a:lnSpc>
              <a:spcAft>
                <a:spcPts val="1000"/>
              </a:spcAft>
            </a:pPr>
            <a:r>
              <a:rPr lang="vi-VN" b="1" u="sng" dirty="0">
                <a:solidFill>
                  <a:schemeClr val="tx1"/>
                </a:solidFill>
                <a:latin typeface="+mj-lt"/>
              </a:rPr>
              <a:t>Về cơ sở vật chất: </a:t>
            </a:r>
            <a:r>
              <a:rPr lang="vi-VN"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Cơ sở vật chất nhà trường đảm bảo, l</a:t>
            </a:r>
            <a:r>
              <a:rPr lang="vi-VN" spc="-1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ớp học có phòng học đảm bảo cho trẻ vui chơi học tập, </a:t>
            </a:r>
            <a:r>
              <a:rPr lang="vi-VN"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phục vụ tốt cho các hoạt động của cô và trẻ.</a:t>
            </a:r>
            <a:r>
              <a:rPr lang="vi-V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Có sân chơi rộng rãi, có cây xanh che bóng mát, có đồ dùng đồ chơi ngoài trời phục vụ các hoạt động vui chơi của trẻ. </a:t>
            </a:r>
            <a:endParaRPr lang="vi-VN"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
        <p:nvSpPr>
          <p:cNvPr id="24" name="Rectangle: Rounded Corners 23">
            <a:extLst>
              <a:ext uri="{FF2B5EF4-FFF2-40B4-BE49-F238E27FC236}">
                <a16:creationId xmlns:a16="http://schemas.microsoft.com/office/drawing/2014/main" id="{A8486532-0E8B-559B-70B7-A6686D840FC9}"/>
              </a:ext>
            </a:extLst>
          </p:cNvPr>
          <p:cNvSpPr/>
          <p:nvPr/>
        </p:nvSpPr>
        <p:spPr>
          <a:xfrm>
            <a:off x="4897875" y="1766183"/>
            <a:ext cx="2385391" cy="4620762"/>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u="sng" dirty="0">
                <a:solidFill>
                  <a:schemeClr val="tx1"/>
                </a:solidFill>
                <a:latin typeface="+mj-lt"/>
              </a:rPr>
              <a:t>Về bản thân: </a:t>
            </a:r>
            <a:r>
              <a:rPr lang="vi-VN" sz="2200" spc="-70" dirty="0">
                <a:solidFill>
                  <a:schemeClr val="tx1"/>
                </a:solidFill>
                <a:latin typeface="Times New Roman" panose="02020603050405020304" pitchFamily="18" charset="0"/>
                <a:cs typeface="Times New Roman" panose="02020603050405020304" pitchFamily="18" charset="0"/>
              </a:rPr>
              <a:t>L</a:t>
            </a:r>
            <a:r>
              <a:rPr lang="vi-VN" sz="22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 giáo viên trẻ, năng động, nhiệt tình với công việc, ham học hỏi để nâng cao trình độ chuyên môn của bản thân và tìm tòi sáng tạo trong công việc trang trí môi trường bên trong và bên ngoài lớp học.</a:t>
            </a:r>
            <a:endPar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
        <p:nvSpPr>
          <p:cNvPr id="25" name="Rectangle: Rounded Corners 24">
            <a:extLst>
              <a:ext uri="{FF2B5EF4-FFF2-40B4-BE49-F238E27FC236}">
                <a16:creationId xmlns:a16="http://schemas.microsoft.com/office/drawing/2014/main" id="{0C5F3031-64AD-7FE1-8F88-FA7EE72D1B72}"/>
              </a:ext>
            </a:extLst>
          </p:cNvPr>
          <p:cNvSpPr/>
          <p:nvPr/>
        </p:nvSpPr>
        <p:spPr>
          <a:xfrm>
            <a:off x="7294127" y="1994032"/>
            <a:ext cx="2414224" cy="4834214"/>
          </a:xfrm>
          <a:prstGeom prst="roundRec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u="sng" dirty="0">
                <a:solidFill>
                  <a:schemeClr val="tx1"/>
                </a:solidFill>
                <a:latin typeface="+mj-lt"/>
              </a:rPr>
              <a:t>Về trẻ: </a:t>
            </a:r>
            <a:r>
              <a:rPr lang="vi-VN" sz="2200" spc="-70" dirty="0">
                <a:solidFill>
                  <a:schemeClr val="tx1"/>
                </a:solidFill>
                <a:effectLst/>
                <a:latin typeface="+mj-lt"/>
                <a:ea typeface="Calibri" panose="020F0502020204030204" pitchFamily="34" charset="0"/>
              </a:rPr>
              <a:t>Số trẻ ra lớp vào đầu năm học đạt tỷ lệ theo điều lệ trường mầm non. </a:t>
            </a:r>
            <a:endParaRPr lang="vi-VN" sz="2200" dirty="0">
              <a:solidFill>
                <a:schemeClr val="tx1"/>
              </a:solidFill>
              <a:latin typeface="+mj-lt"/>
            </a:endParaRPr>
          </a:p>
        </p:txBody>
      </p:sp>
      <p:sp>
        <p:nvSpPr>
          <p:cNvPr id="26" name="Rectangle: Rounded Corners 25">
            <a:extLst>
              <a:ext uri="{FF2B5EF4-FFF2-40B4-BE49-F238E27FC236}">
                <a16:creationId xmlns:a16="http://schemas.microsoft.com/office/drawing/2014/main" id="{014AD7AF-384C-6272-EC0B-5327977907C8}"/>
              </a:ext>
            </a:extLst>
          </p:cNvPr>
          <p:cNvSpPr/>
          <p:nvPr/>
        </p:nvSpPr>
        <p:spPr>
          <a:xfrm>
            <a:off x="9671372" y="1766182"/>
            <a:ext cx="2537790" cy="4620762"/>
          </a:xfrm>
          <a:prstGeom prst="round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u="sng" dirty="0">
                <a:solidFill>
                  <a:schemeClr val="tx1"/>
                </a:solidFill>
                <a:latin typeface="+mj-lt"/>
              </a:rPr>
              <a:t>Về Cha mẹ trẻ: </a:t>
            </a:r>
            <a:r>
              <a:rPr lang="vi-VN" sz="22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 mẹ nhận thức được việc sự cần thiết của việc đưa con đến trường mầm non. Cha mẹ trẻ nhiệt tình trong các công tác phối hợp với giáo viên, trong việc chăm sóc giáo dục trẻ tại lớp</a:t>
            </a:r>
            <a:r>
              <a:rPr lang="vi-VN"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Tree>
    <p:extLst>
      <p:ext uri="{BB962C8B-B14F-4D97-AF65-F5344CB8AC3E}">
        <p14:creationId xmlns:p14="http://schemas.microsoft.com/office/powerpoint/2010/main" val="1339661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20" grpId="0" animBg="1"/>
      <p:bldP spid="22"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AF92BB4-AD22-FCC8-B191-F174CFC5F464}"/>
              </a:ext>
            </a:extLst>
          </p:cNvPr>
          <p:cNvSpPr/>
          <p:nvPr/>
        </p:nvSpPr>
        <p:spPr>
          <a:xfrm>
            <a:off x="3386353" y="14877"/>
            <a:ext cx="5408437" cy="715657"/>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1. THỰC TRẠNG</a:t>
            </a:r>
            <a:endParaRPr lang="en-US" sz="3200" b="1" dirty="0">
              <a:solidFill>
                <a:schemeClr val="tx1"/>
              </a:solidFill>
              <a:latin typeface="+mj-lt"/>
            </a:endParaRPr>
          </a:p>
        </p:txBody>
      </p:sp>
      <p:sp>
        <p:nvSpPr>
          <p:cNvPr id="6" name="Rectangle 5">
            <a:extLst>
              <a:ext uri="{FF2B5EF4-FFF2-40B4-BE49-F238E27FC236}">
                <a16:creationId xmlns:a16="http://schemas.microsoft.com/office/drawing/2014/main" id="{F53E3B1E-B4AC-FCFB-540C-A6F05D65319B}"/>
              </a:ext>
            </a:extLst>
          </p:cNvPr>
          <p:cNvSpPr/>
          <p:nvPr/>
        </p:nvSpPr>
        <p:spPr>
          <a:xfrm>
            <a:off x="4974288" y="883516"/>
            <a:ext cx="2179558" cy="715657"/>
          </a:xfrm>
          <a:prstGeom prst="rect">
            <a:avLst/>
          </a:prstGeom>
          <a:solidFill>
            <a:srgbClr val="FF0000"/>
          </a:solidFill>
          <a:ln w="28575">
            <a:solidFill>
              <a:srgbClr val="FFFF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latin typeface="+mj-lt"/>
              </a:rPr>
              <a:t>HẠN CHẾ</a:t>
            </a:r>
            <a:endParaRPr lang="en-US" sz="2800" b="1" dirty="0">
              <a:solidFill>
                <a:srgbClr val="FFFF00"/>
              </a:solidFill>
              <a:latin typeface="+mj-lt"/>
            </a:endParaRPr>
          </a:p>
        </p:txBody>
      </p:sp>
      <p:sp>
        <p:nvSpPr>
          <p:cNvPr id="7" name="Rectangle: Rounded Corners 6">
            <a:extLst>
              <a:ext uri="{FF2B5EF4-FFF2-40B4-BE49-F238E27FC236}">
                <a16:creationId xmlns:a16="http://schemas.microsoft.com/office/drawing/2014/main" id="{31E95BFE-C915-97B2-4F72-6822DFF8DFF8}"/>
              </a:ext>
            </a:extLst>
          </p:cNvPr>
          <p:cNvSpPr/>
          <p:nvPr/>
        </p:nvSpPr>
        <p:spPr>
          <a:xfrm>
            <a:off x="155631" y="2406314"/>
            <a:ext cx="2767263" cy="4451685"/>
          </a:xfrm>
          <a:prstGeom prst="roundRect">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số Cha mẹ lần đầu tiên cho con đến trường nên chưa hiểu được các hoạt động của trường, chưa chia sẻ với nhà trường với giáo viên những khó khăn, luôn có những đòi hỏi không phù hợp với trường. Chính vì vậy sự phối hợp với Cha mẹ  – giáo viên và nhà trường chưa tốt. </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
        <p:nvSpPr>
          <p:cNvPr id="8" name="Rectangle: Rounded Corners 7">
            <a:extLst>
              <a:ext uri="{FF2B5EF4-FFF2-40B4-BE49-F238E27FC236}">
                <a16:creationId xmlns:a16="http://schemas.microsoft.com/office/drawing/2014/main" id="{9BF240BC-88D7-993D-BBE3-DA9D299DBCEB}"/>
              </a:ext>
            </a:extLst>
          </p:cNvPr>
          <p:cNvSpPr/>
          <p:nvPr/>
        </p:nvSpPr>
        <p:spPr>
          <a:xfrm>
            <a:off x="6238844" y="2406314"/>
            <a:ext cx="2767263" cy="443680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 chưa thật sự sáng tạo trong suy nghĩ. </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
        <p:nvSpPr>
          <p:cNvPr id="9" name="Rectangle: Rounded Corners 8">
            <a:extLst>
              <a:ext uri="{FF2B5EF4-FFF2-40B4-BE49-F238E27FC236}">
                <a16:creationId xmlns:a16="http://schemas.microsoft.com/office/drawing/2014/main" id="{16C599F3-395F-3291-F319-72D8621BD546}"/>
              </a:ext>
            </a:extLst>
          </p:cNvPr>
          <p:cNvSpPr/>
          <p:nvPr/>
        </p:nvSpPr>
        <p:spPr>
          <a:xfrm>
            <a:off x="3185893" y="2406315"/>
            <a:ext cx="2767263" cy="44368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spc="-70" dirty="0">
                <a:solidFill>
                  <a:schemeClr val="tx1"/>
                </a:solidFill>
                <a:effectLst/>
                <a:latin typeface="Times New Roman" panose="02020603050405020304" pitchFamily="18" charset="0"/>
                <a:ea typeface="Calibri" panose="020F0502020204030204" pitchFamily="34" charset="0"/>
              </a:rPr>
              <a:t>Trẻ chưa có kỹ năng tham gia hoạt động tập thể, làm việc theo nhóm chưa đảm bảo.</a:t>
            </a:r>
            <a:endParaRPr lang="vi-VN" sz="2000" dirty="0">
              <a:solidFill>
                <a:schemeClr val="tx1"/>
              </a:solidFill>
            </a:endParaRPr>
          </a:p>
        </p:txBody>
      </p:sp>
      <p:sp>
        <p:nvSpPr>
          <p:cNvPr id="10" name="Rectangle: Rounded Corners 9">
            <a:extLst>
              <a:ext uri="{FF2B5EF4-FFF2-40B4-BE49-F238E27FC236}">
                <a16:creationId xmlns:a16="http://schemas.microsoft.com/office/drawing/2014/main" id="{61503A89-E3F5-C5E7-0D2E-4A8F6C500FF9}"/>
              </a:ext>
            </a:extLst>
          </p:cNvPr>
          <p:cNvSpPr/>
          <p:nvPr/>
        </p:nvSpPr>
        <p:spPr>
          <a:xfrm>
            <a:off x="9269106" y="2406315"/>
            <a:ext cx="2767263" cy="4436806"/>
          </a:xfrm>
          <a:prstGeom prst="round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spc="-7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số trẻ còn hiếu động chưa tích cực trong việc tham gia hoạt động trải nghiệm.</a:t>
            </a:r>
            <a:endPar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cxnSp>
        <p:nvCxnSpPr>
          <p:cNvPr id="12" name="Straight Arrow Connector 11">
            <a:extLst>
              <a:ext uri="{FF2B5EF4-FFF2-40B4-BE49-F238E27FC236}">
                <a16:creationId xmlns:a16="http://schemas.microsoft.com/office/drawing/2014/main" id="{13D25DC3-D8F5-ACD8-88C1-D037A2C46621}"/>
              </a:ext>
            </a:extLst>
          </p:cNvPr>
          <p:cNvCxnSpPr>
            <a:stCxn id="6" idx="2"/>
            <a:endCxn id="7" idx="0"/>
          </p:cNvCxnSpPr>
          <p:nvPr/>
        </p:nvCxnSpPr>
        <p:spPr>
          <a:xfrm flipH="1">
            <a:off x="1539263" y="1599173"/>
            <a:ext cx="4524804" cy="807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F08653-2313-7CD8-DF2C-2A654202FDF4}"/>
              </a:ext>
            </a:extLst>
          </p:cNvPr>
          <p:cNvCxnSpPr>
            <a:stCxn id="6" idx="2"/>
            <a:endCxn id="9" idx="0"/>
          </p:cNvCxnSpPr>
          <p:nvPr/>
        </p:nvCxnSpPr>
        <p:spPr>
          <a:xfrm flipH="1">
            <a:off x="4569525" y="1599173"/>
            <a:ext cx="1494542" cy="807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5AE79F3-7442-10C8-0938-9C29E5AB4648}"/>
              </a:ext>
            </a:extLst>
          </p:cNvPr>
          <p:cNvCxnSpPr>
            <a:stCxn id="6" idx="2"/>
            <a:endCxn id="8" idx="0"/>
          </p:cNvCxnSpPr>
          <p:nvPr/>
        </p:nvCxnSpPr>
        <p:spPr>
          <a:xfrm>
            <a:off x="6064067" y="1599173"/>
            <a:ext cx="1558409" cy="807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66EB1AC-5925-EF6B-1935-677F1448B8B8}"/>
              </a:ext>
            </a:extLst>
          </p:cNvPr>
          <p:cNvCxnSpPr>
            <a:stCxn id="6" idx="2"/>
            <a:endCxn id="10" idx="0"/>
          </p:cNvCxnSpPr>
          <p:nvPr/>
        </p:nvCxnSpPr>
        <p:spPr>
          <a:xfrm>
            <a:off x="6064067" y="1599173"/>
            <a:ext cx="4588671" cy="807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7030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88920" y="2415342"/>
            <a:ext cx="2895141" cy="1179095"/>
          </a:xfrm>
          <a:prstGeom prst="homePlate">
            <a:avLst/>
          </a:prstGeom>
          <a:solidFill>
            <a:srgbClr val="00B0F0"/>
          </a:solidFill>
          <a:ln w="28575">
            <a:solidFill>
              <a:srgbClr val="000099"/>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2. NGUYÊN NHÂN</a:t>
            </a:r>
            <a:endParaRPr lang="en-US" sz="3200" b="1" dirty="0">
              <a:solidFill>
                <a:schemeClr val="tx1"/>
              </a:solidFill>
              <a:latin typeface="+mj-lt"/>
            </a:endParaRPr>
          </a:p>
        </p:txBody>
      </p:sp>
      <p:cxnSp>
        <p:nvCxnSpPr>
          <p:cNvPr id="6" name="Straight Arrow Connector 5"/>
          <p:cNvCxnSpPr>
            <a:cxnSpLocks/>
          </p:cNvCxnSpPr>
          <p:nvPr/>
        </p:nvCxnSpPr>
        <p:spPr>
          <a:xfrm flipV="1">
            <a:off x="2394397" y="1473874"/>
            <a:ext cx="902369" cy="9414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09C3A8D5-7EFE-96A9-A76B-499554AAA227}"/>
              </a:ext>
            </a:extLst>
          </p:cNvPr>
          <p:cNvSpPr/>
          <p:nvPr/>
        </p:nvSpPr>
        <p:spPr>
          <a:xfrm>
            <a:off x="3296766" y="1136990"/>
            <a:ext cx="1937085" cy="673768"/>
          </a:xfrm>
          <a:prstGeom prst="rect">
            <a:avLst/>
          </a:prstGeom>
          <a:solidFill>
            <a:srgbClr val="FF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mj-lt"/>
              </a:rPr>
              <a:t>Cha mẹ trẻ</a:t>
            </a:r>
          </a:p>
        </p:txBody>
      </p:sp>
      <p:sp>
        <p:nvSpPr>
          <p:cNvPr id="24" name="Rectangle: Rounded Corners 23">
            <a:extLst>
              <a:ext uri="{FF2B5EF4-FFF2-40B4-BE49-F238E27FC236}">
                <a16:creationId xmlns:a16="http://schemas.microsoft.com/office/drawing/2014/main" id="{3508CA31-B80A-EA9C-F864-77AC0846A4B7}"/>
              </a:ext>
            </a:extLst>
          </p:cNvPr>
          <p:cNvSpPr/>
          <p:nvPr/>
        </p:nvSpPr>
        <p:spPr>
          <a:xfrm>
            <a:off x="6240378" y="300789"/>
            <a:ext cx="5791200" cy="237323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số Cha mẹ trẻ còn nuông chiều con, luôn sẵn sàng phục vụ trẻ nên con có thái độ ngang bướng, ỷ lại, hay làm nũng bố mẹ. </a:t>
            </a:r>
            <a:r>
              <a:rPr lang="it-IT"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số Cha mẹ cho rằng cứ lo cho con đầy đủ, chiều chuộng theo ý thích của con, còn việc dạy dỗ thì phó mặc cho giáo viên. </a:t>
            </a:r>
            <a:endParaRPr lang="vi-VN"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vi-VN" dirty="0"/>
          </a:p>
        </p:txBody>
      </p:sp>
      <p:sp>
        <p:nvSpPr>
          <p:cNvPr id="26" name="Rectangle: Rounded Corners 25">
            <a:extLst>
              <a:ext uri="{FF2B5EF4-FFF2-40B4-BE49-F238E27FC236}">
                <a16:creationId xmlns:a16="http://schemas.microsoft.com/office/drawing/2014/main" id="{CD1AF1D2-9786-095F-AED6-75E68223BEBA}"/>
              </a:ext>
            </a:extLst>
          </p:cNvPr>
          <p:cNvSpPr/>
          <p:nvPr/>
        </p:nvSpPr>
        <p:spPr>
          <a:xfrm>
            <a:off x="6240378" y="3010910"/>
            <a:ext cx="5791200" cy="941468"/>
          </a:xfrm>
          <a:prstGeom prst="roundRect">
            <a:avLst/>
          </a:prstGeom>
          <a:solidFill>
            <a:srgbClr val="FF00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effectLst/>
                <a:latin typeface="Times New Roman" panose="02020603050405020304" pitchFamily="18" charset="0"/>
                <a:ea typeface="Calibri" panose="020F0502020204030204" pitchFamily="34" charset="0"/>
              </a:rPr>
              <a:t>Một số trẻ chưa qua trường lớp mẫu giáo nên nề nếp lớp chưa đồng đều, trẻ còn nhút nhát chưa mạnh dạn chủ động tham gia vào các hoạt động.</a:t>
            </a:r>
            <a:endParaRPr lang="vi-VN" sz="2000" dirty="0">
              <a:solidFill>
                <a:schemeClr val="tx1"/>
              </a:solidFill>
            </a:endParaRPr>
          </a:p>
        </p:txBody>
      </p:sp>
      <p:sp>
        <p:nvSpPr>
          <p:cNvPr id="27" name="Rectangle: Rounded Corners 26">
            <a:extLst>
              <a:ext uri="{FF2B5EF4-FFF2-40B4-BE49-F238E27FC236}">
                <a16:creationId xmlns:a16="http://schemas.microsoft.com/office/drawing/2014/main" id="{3414DAC8-C7FC-102F-64F8-4DC7556B77ED}"/>
              </a:ext>
            </a:extLst>
          </p:cNvPr>
          <p:cNvSpPr/>
          <p:nvPr/>
        </p:nvSpPr>
        <p:spPr>
          <a:xfrm>
            <a:off x="6240378" y="4149020"/>
            <a:ext cx="5791200" cy="100112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Trẻ chưa thể hiện nhiều cảm xúc, bộc lộ, suy nghĩ và tính cách của bản thân với mọi người xung quanh.</a:t>
            </a:r>
          </a:p>
          <a:p>
            <a:pPr algn="ctr"/>
            <a:endParaRPr lang="vi-VN" dirty="0"/>
          </a:p>
        </p:txBody>
      </p:sp>
      <p:sp>
        <p:nvSpPr>
          <p:cNvPr id="28" name="Rectangle: Rounded Corners 27">
            <a:extLst>
              <a:ext uri="{FF2B5EF4-FFF2-40B4-BE49-F238E27FC236}">
                <a16:creationId xmlns:a16="http://schemas.microsoft.com/office/drawing/2014/main" id="{BEA8989C-21FE-8262-BBFA-4BADF59B285E}"/>
              </a:ext>
            </a:extLst>
          </p:cNvPr>
          <p:cNvSpPr/>
          <p:nvPr/>
        </p:nvSpPr>
        <p:spPr>
          <a:xfrm>
            <a:off x="6240378" y="5346785"/>
            <a:ext cx="5791200" cy="1126204"/>
          </a:xfrm>
          <a:prstGeom prst="round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 số trẻ do tiếp xúc quá nhiều với các thiết bị điện tử, trở nên không linh hoạt hoặc không tập trung chú ý và không hứng thú vào các hoạt động của cô.</a:t>
            </a:r>
          </a:p>
          <a:p>
            <a:pPr algn="ctr"/>
            <a:endParaRPr lang="vi-VN" dirty="0"/>
          </a:p>
        </p:txBody>
      </p:sp>
      <p:cxnSp>
        <p:nvCxnSpPr>
          <p:cNvPr id="30" name="Straight Arrow Connector 29">
            <a:extLst>
              <a:ext uri="{FF2B5EF4-FFF2-40B4-BE49-F238E27FC236}">
                <a16:creationId xmlns:a16="http://schemas.microsoft.com/office/drawing/2014/main" id="{32D95638-52E0-5B47-B9DA-DBBD8F1EEBD5}"/>
              </a:ext>
            </a:extLst>
          </p:cNvPr>
          <p:cNvCxnSpPr>
            <a:cxnSpLocks/>
            <a:endCxn id="24" idx="1"/>
          </p:cNvCxnSpPr>
          <p:nvPr/>
        </p:nvCxnSpPr>
        <p:spPr>
          <a:xfrm>
            <a:off x="5233851" y="1473874"/>
            <a:ext cx="1006527" cy="13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49CE8D01-4D52-65AE-1EDD-3BB2C21C90CD}"/>
              </a:ext>
            </a:extLst>
          </p:cNvPr>
          <p:cNvCxnSpPr>
            <a:cxnSpLocks/>
          </p:cNvCxnSpPr>
          <p:nvPr/>
        </p:nvCxnSpPr>
        <p:spPr>
          <a:xfrm>
            <a:off x="4704576" y="4706986"/>
            <a:ext cx="15358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57D8596-476D-035F-612E-2B351E1D3DA5}"/>
              </a:ext>
            </a:extLst>
          </p:cNvPr>
          <p:cNvCxnSpPr>
            <a:cxnSpLocks/>
            <a:endCxn id="26" idx="1"/>
          </p:cNvCxnSpPr>
          <p:nvPr/>
        </p:nvCxnSpPr>
        <p:spPr>
          <a:xfrm flipV="1">
            <a:off x="4704576" y="3481644"/>
            <a:ext cx="1535802" cy="1225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5390B44-D4B6-379C-B9A1-6F4083CE0B38}"/>
              </a:ext>
            </a:extLst>
          </p:cNvPr>
          <p:cNvCxnSpPr>
            <a:cxnSpLocks/>
            <a:endCxn id="28" idx="1"/>
          </p:cNvCxnSpPr>
          <p:nvPr/>
        </p:nvCxnSpPr>
        <p:spPr>
          <a:xfrm>
            <a:off x="4704576" y="4706986"/>
            <a:ext cx="1535802" cy="1202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32F6F07-199E-DB2F-B5DE-3A515B44BA79}"/>
              </a:ext>
            </a:extLst>
          </p:cNvPr>
          <p:cNvCxnSpPr/>
          <p:nvPr/>
        </p:nvCxnSpPr>
        <p:spPr>
          <a:xfrm>
            <a:off x="2394397" y="3594437"/>
            <a:ext cx="778294" cy="963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A20B649-E767-47A0-8549-9D401DB9F3F5}"/>
              </a:ext>
            </a:extLst>
          </p:cNvPr>
          <p:cNvSpPr/>
          <p:nvPr/>
        </p:nvSpPr>
        <p:spPr>
          <a:xfrm>
            <a:off x="3172691" y="4281055"/>
            <a:ext cx="1531885" cy="82572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rPr>
              <a:t>Trẻ</a:t>
            </a:r>
          </a:p>
        </p:txBody>
      </p:sp>
    </p:spTree>
    <p:extLst>
      <p:ext uri="{BB962C8B-B14F-4D97-AF65-F5344CB8AC3E}">
        <p14:creationId xmlns:p14="http://schemas.microsoft.com/office/powerpoint/2010/main" val="76579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randombar(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arn(inVertic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inVertical)">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24" grpId="0" animBg="1"/>
      <p:bldP spid="26" grpId="0" animBg="1"/>
      <p:bldP spid="27" grpId="0" animBg="1"/>
      <p:bldP spid="2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78472849"/>
              </p:ext>
            </p:extLst>
          </p:nvPr>
        </p:nvGraphicFramePr>
        <p:xfrm>
          <a:off x="2" y="0"/>
          <a:ext cx="12191998" cy="6912061"/>
        </p:xfrm>
        <a:graphic>
          <a:graphicData uri="http://schemas.openxmlformats.org/drawingml/2006/table">
            <a:tbl>
              <a:tblPr firstRow="1" firstCol="1" lastRow="1" lastCol="1" bandRow="1" bandCol="1">
                <a:tableStyleId>{5C22544A-7EE6-4342-B048-85BDC9FD1C3A}</a:tableStyleId>
              </a:tblPr>
              <a:tblGrid>
                <a:gridCol w="754012">
                  <a:extLst>
                    <a:ext uri="{9D8B030D-6E8A-4147-A177-3AD203B41FA5}">
                      <a16:colId xmlns:a16="http://schemas.microsoft.com/office/drawing/2014/main" val="448896036"/>
                    </a:ext>
                  </a:extLst>
                </a:gridCol>
                <a:gridCol w="6737548">
                  <a:extLst>
                    <a:ext uri="{9D8B030D-6E8A-4147-A177-3AD203B41FA5}">
                      <a16:colId xmlns:a16="http://schemas.microsoft.com/office/drawing/2014/main" val="233025325"/>
                    </a:ext>
                  </a:extLst>
                </a:gridCol>
                <a:gridCol w="1479910">
                  <a:extLst>
                    <a:ext uri="{9D8B030D-6E8A-4147-A177-3AD203B41FA5}">
                      <a16:colId xmlns:a16="http://schemas.microsoft.com/office/drawing/2014/main" val="236763691"/>
                    </a:ext>
                  </a:extLst>
                </a:gridCol>
                <a:gridCol w="1624322">
                  <a:extLst>
                    <a:ext uri="{9D8B030D-6E8A-4147-A177-3AD203B41FA5}">
                      <a16:colId xmlns:a16="http://schemas.microsoft.com/office/drawing/2014/main" val="2935327017"/>
                    </a:ext>
                  </a:extLst>
                </a:gridCol>
                <a:gridCol w="1596206">
                  <a:extLst>
                    <a:ext uri="{9D8B030D-6E8A-4147-A177-3AD203B41FA5}">
                      <a16:colId xmlns:a16="http://schemas.microsoft.com/office/drawing/2014/main" val="3815101179"/>
                    </a:ext>
                  </a:extLst>
                </a:gridCol>
              </a:tblGrid>
              <a:tr h="393745">
                <a:tc>
                  <a:txBody>
                    <a:bodyPr/>
                    <a:lstStyle/>
                    <a:p>
                      <a:pPr marL="0" marR="0" algn="ctr">
                        <a:lnSpc>
                          <a:spcPct val="107000"/>
                        </a:lnSpc>
                        <a:spcBef>
                          <a:spcPts val="600"/>
                        </a:spcBef>
                        <a:spcAft>
                          <a:spcPts val="600"/>
                        </a:spcAft>
                      </a:pPr>
                      <a:r>
                        <a:rPr lang="en-US" sz="3200" dirty="0">
                          <a:solidFill>
                            <a:schemeClr val="bg1"/>
                          </a:solidFill>
                          <a:effectLst/>
                          <a:latin typeface="Times New Roman" panose="02020603050405020304" pitchFamily="18" charset="0"/>
                          <a:cs typeface="Times New Roman" panose="02020603050405020304" pitchFamily="18" charset="0"/>
                        </a:rPr>
                        <a:t>TT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ctr">
                        <a:lnSpc>
                          <a:spcPct val="107000"/>
                        </a:lnSpc>
                        <a:spcBef>
                          <a:spcPts val="600"/>
                        </a:spcBef>
                        <a:spcAft>
                          <a:spcPts val="600"/>
                        </a:spcAft>
                      </a:pPr>
                      <a:r>
                        <a:rPr lang="en-US" sz="3200" dirty="0" err="1">
                          <a:solidFill>
                            <a:schemeClr val="bg1"/>
                          </a:solidFill>
                          <a:effectLst/>
                          <a:latin typeface="Times New Roman" panose="02020603050405020304" pitchFamily="18" charset="0"/>
                          <a:cs typeface="Times New Roman" panose="02020603050405020304" pitchFamily="18" charset="0"/>
                        </a:rPr>
                        <a:t>Nội</a:t>
                      </a:r>
                      <a:r>
                        <a:rPr lang="en-US" sz="3200" dirty="0">
                          <a:solidFill>
                            <a:schemeClr val="bg1"/>
                          </a:solidFill>
                          <a:effectLst/>
                          <a:latin typeface="Times New Roman" panose="02020603050405020304" pitchFamily="18" charset="0"/>
                          <a:cs typeface="Times New Roman" panose="02020603050405020304" pitchFamily="18" charset="0"/>
                        </a:rPr>
                        <a:t> dung</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chemeClr val="bg1"/>
                          </a:solidFill>
                          <a:effectLst/>
                          <a:latin typeface="Times New Roman" panose="02020603050405020304" pitchFamily="18" charset="0"/>
                          <a:cs typeface="Times New Roman" panose="02020603050405020304" pitchFamily="18" charset="0"/>
                        </a:rPr>
                        <a:t>Đạt</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chemeClr val="bg1"/>
                          </a:solidFill>
                          <a:effectLst/>
                          <a:latin typeface="Times New Roman" panose="02020603050405020304" pitchFamily="18" charset="0"/>
                          <a:cs typeface="Times New Roman" panose="02020603050405020304" pitchFamily="18" charset="0"/>
                        </a:rPr>
                        <a:t>Tỷ</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lệ</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gn="just">
                        <a:lnSpc>
                          <a:spcPct val="107000"/>
                        </a:lnSpc>
                        <a:spcBef>
                          <a:spcPts val="600"/>
                        </a:spcBef>
                        <a:spcAft>
                          <a:spcPts val="600"/>
                        </a:spcAft>
                      </a:pPr>
                      <a:r>
                        <a:rPr lang="en-US" sz="3200" dirty="0" err="1">
                          <a:solidFill>
                            <a:schemeClr val="bg1"/>
                          </a:solidFill>
                          <a:effectLst/>
                          <a:latin typeface="Times New Roman" panose="02020603050405020304" pitchFamily="18" charset="0"/>
                          <a:cs typeface="Times New Roman" panose="02020603050405020304" pitchFamily="18" charset="0"/>
                        </a:rPr>
                        <a:t>Ghi</a:t>
                      </a:r>
                      <a:r>
                        <a:rPr lang="en-US" sz="3200" dirty="0">
                          <a:solidFill>
                            <a:schemeClr val="bg1"/>
                          </a:solidFill>
                          <a:effectLst/>
                          <a:latin typeface="Times New Roman" panose="02020603050405020304" pitchFamily="18" charset="0"/>
                          <a:cs typeface="Times New Roman" panose="02020603050405020304" pitchFamily="18" charset="0"/>
                        </a:rPr>
                        <a:t> </a:t>
                      </a:r>
                      <a:r>
                        <a:rPr lang="en-US" sz="3200" dirty="0" err="1">
                          <a:solidFill>
                            <a:schemeClr val="bg1"/>
                          </a:solidFill>
                          <a:effectLst/>
                          <a:latin typeface="Times New Roman" panose="02020603050405020304" pitchFamily="18" charset="0"/>
                          <a:cs typeface="Times New Roman" panose="02020603050405020304" pitchFamily="18" charset="0"/>
                        </a:rPr>
                        <a:t>chú</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462555945"/>
                  </a:ext>
                </a:extLst>
              </a:tr>
              <a:tr h="1244309">
                <a:tc>
                  <a:txBody>
                    <a:bodyPr/>
                    <a:lstStyle/>
                    <a:p>
                      <a:pPr marL="0" marR="0" algn="ctr">
                        <a:lnSpc>
                          <a:spcPct val="107000"/>
                        </a:lnSpc>
                        <a:spcBef>
                          <a:spcPts val="600"/>
                        </a:spcBef>
                        <a:spcAft>
                          <a:spcPts val="600"/>
                        </a:spcAft>
                      </a:pPr>
                      <a:endParaRPr lang="en-US" sz="3200" dirty="0">
                        <a:solidFill>
                          <a:schemeClr val="bg1"/>
                        </a:solidFill>
                        <a:effectLst/>
                        <a:latin typeface="Times New Roman" panose="02020603050405020304" pitchFamily="18" charset="0"/>
                        <a:cs typeface="Times New Roman" panose="02020603050405020304" pitchFamily="18" charset="0"/>
                      </a:endParaRPr>
                    </a:p>
                    <a:p>
                      <a:pPr marL="0" marR="0" algn="ctr">
                        <a:lnSpc>
                          <a:spcPct val="107000"/>
                        </a:lnSpc>
                        <a:spcBef>
                          <a:spcPts val="600"/>
                        </a:spcBef>
                        <a:spcAft>
                          <a:spcPts val="600"/>
                        </a:spcAft>
                      </a:pPr>
                      <a:r>
                        <a:rPr lang="en-US" sz="3200" dirty="0">
                          <a:solidFill>
                            <a:schemeClr val="bg1"/>
                          </a:solidFill>
                          <a:effectLst/>
                          <a:latin typeface="Times New Roman" panose="02020603050405020304" pitchFamily="18" charset="0"/>
                          <a:cs typeface="Times New Roman" panose="02020603050405020304" pitchFamily="18" charset="0"/>
                        </a:rPr>
                        <a:t>01</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tc>
                  <a:txBody>
                    <a:bodyPr/>
                    <a:lstStyle/>
                    <a:p>
                      <a:pPr marL="0" marR="0">
                        <a:lnSpc>
                          <a:spcPct val="107000"/>
                        </a:lnSpc>
                        <a:spcBef>
                          <a:spcPts val="600"/>
                        </a:spcBef>
                        <a:spcAft>
                          <a:spcPts val="600"/>
                        </a:spcAft>
                      </a:pP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Trẻ</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chào</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cô</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Cha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đi</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99CC"/>
                    </a:solidFill>
                  </a:tcPr>
                </a:tc>
                <a:tc>
                  <a:txBody>
                    <a:bodyPr/>
                    <a:lstStyle/>
                    <a:p>
                      <a:pPr algn="ct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15/24</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62,5%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just">
                        <a:lnSpc>
                          <a:spcPct val="107000"/>
                        </a:lnSpc>
                        <a:spcBef>
                          <a:spcPts val="600"/>
                        </a:spcBef>
                        <a:spcAft>
                          <a:spcPts val="600"/>
                        </a:spcAft>
                      </a:pPr>
                      <a:r>
                        <a:rPr lang="en-US" sz="3200" dirty="0">
                          <a:solidFill>
                            <a:srgbClr val="FFCCFF"/>
                          </a:solidFill>
                          <a:effectLst/>
                          <a:latin typeface="Times New Roman" panose="02020603050405020304" pitchFamily="18" charset="0"/>
                          <a:cs typeface="Times New Roman" panose="02020603050405020304" pitchFamily="18" charset="0"/>
                        </a:rPr>
                        <a:t> </a:t>
                      </a:r>
                      <a:endParaRPr lang="en-US" sz="3200" dirty="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0066"/>
                    </a:solidFill>
                  </a:tcPr>
                </a:tc>
                <a:extLst>
                  <a:ext uri="{0D108BD9-81ED-4DB2-BD59-A6C34878D82A}">
                    <a16:rowId xmlns:a16="http://schemas.microsoft.com/office/drawing/2014/main" val="176415117"/>
                  </a:ext>
                </a:extLst>
              </a:tr>
              <a:tr h="1553076">
                <a:tc>
                  <a:txBody>
                    <a:bodyPr/>
                    <a:lstStyle/>
                    <a:p>
                      <a:pPr marL="0" marR="0" algn="ctr">
                        <a:lnSpc>
                          <a:spcPct val="107000"/>
                        </a:lnSpc>
                        <a:spcBef>
                          <a:spcPts val="600"/>
                        </a:spcBef>
                        <a:spcAft>
                          <a:spcPts val="600"/>
                        </a:spcAft>
                      </a:pPr>
                      <a:r>
                        <a:rPr lang="en-US" sz="3200" dirty="0">
                          <a:solidFill>
                            <a:schemeClr val="bg1"/>
                          </a:solidFill>
                          <a:effectLst/>
                          <a:latin typeface="Times New Roman" panose="02020603050405020304" pitchFamily="18" charset="0"/>
                          <a:cs typeface="Times New Roman" panose="02020603050405020304" pitchFamily="18" charset="0"/>
                        </a:rPr>
                        <a:t>02</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marL="0" marR="0" algn="just">
                        <a:lnSpc>
                          <a:spcPct val="107000"/>
                        </a:lnSpc>
                        <a:spcBef>
                          <a:spcPts val="600"/>
                        </a:spcBef>
                        <a:spcAft>
                          <a:spcPts val="600"/>
                        </a:spcAft>
                      </a:pP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Trẻ</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bộc</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lộ</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suy</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nghĩ</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tính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 </a:t>
                      </a:r>
                      <a:r>
                        <a:rPr lang="en-US" sz="3200" kern="1200" dirty="0" err="1">
                          <a:solidFill>
                            <a:schemeClr val="dk1"/>
                          </a:solidFill>
                          <a:effectLst/>
                          <a:latin typeface="Times New Roman" panose="02020603050405020304" pitchFamily="18" charset="0"/>
                          <a:ea typeface="+mn-ea"/>
                          <a:cs typeface="Times New Roman" panose="02020603050405020304" pitchFamily="18" charset="0"/>
                        </a:rPr>
                        <a:t>thân</a:t>
                      </a:r>
                      <a:r>
                        <a:rPr lang="en-US" sz="32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14/24</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58,33%</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just">
                        <a:lnSpc>
                          <a:spcPct val="107000"/>
                        </a:lnSpc>
                        <a:spcBef>
                          <a:spcPts val="600"/>
                        </a:spcBef>
                        <a:spcAft>
                          <a:spcPts val="600"/>
                        </a:spcAft>
                      </a:pPr>
                      <a:r>
                        <a:rPr lang="en-US" sz="3200">
                          <a:solidFill>
                            <a:srgbClr val="FFCCFF"/>
                          </a:solidFill>
                          <a:effectLst/>
                          <a:latin typeface="Times New Roman" panose="02020603050405020304" pitchFamily="18" charset="0"/>
                          <a:cs typeface="Times New Roman" panose="02020603050405020304" pitchFamily="18" charset="0"/>
                        </a:rPr>
                        <a:t> </a:t>
                      </a:r>
                      <a:endParaRPr lang="en-US" sz="320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3860305417"/>
                  </a:ext>
                </a:extLst>
              </a:tr>
              <a:tr h="1814006">
                <a:tc>
                  <a:txBody>
                    <a:bodyPr/>
                    <a:lstStyle/>
                    <a:p>
                      <a:pPr marL="0" marR="0" algn="ctr">
                        <a:lnSpc>
                          <a:spcPct val="107000"/>
                        </a:lnSpc>
                        <a:spcBef>
                          <a:spcPts val="600"/>
                        </a:spcBef>
                        <a:spcAft>
                          <a:spcPts val="600"/>
                        </a:spcAft>
                      </a:pPr>
                      <a:r>
                        <a:rPr lang="en-US" sz="3200" dirty="0">
                          <a:solidFill>
                            <a:schemeClr val="bg1"/>
                          </a:solidFill>
                          <a:effectLst/>
                          <a:latin typeface="Times New Roman" panose="02020603050405020304" pitchFamily="18" charset="0"/>
                          <a:cs typeface="Times New Roman" panose="02020603050405020304" pitchFamily="18" charset="0"/>
                        </a:rPr>
                        <a:t>03</a:t>
                      </a:r>
                      <a:endPar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tc>
                  <a:txBody>
                    <a:bodyPr/>
                    <a:lstStyle/>
                    <a:p>
                      <a:pPr marL="0" marR="0" algn="just">
                        <a:lnSpc>
                          <a:spcPct val="107000"/>
                        </a:lnSpc>
                        <a:spcBef>
                          <a:spcPts val="600"/>
                        </a:spcBef>
                        <a:spcAft>
                          <a:spcPts val="600"/>
                        </a:spcAft>
                      </a:pP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Trẻ</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hòa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đồng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yêu</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thương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bạn</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bè</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cô</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giáo</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R="19050" algn="ctr">
                        <a:lnSpc>
                          <a:spcPct val="115000"/>
                        </a:lnSpc>
                        <a:spcAft>
                          <a:spcPts val="10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17/24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70,83%</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just">
                        <a:lnSpc>
                          <a:spcPct val="107000"/>
                        </a:lnSpc>
                        <a:spcBef>
                          <a:spcPts val="600"/>
                        </a:spcBef>
                        <a:spcAft>
                          <a:spcPts val="600"/>
                        </a:spcAft>
                      </a:pPr>
                      <a:r>
                        <a:rPr lang="en-US" sz="3200" dirty="0">
                          <a:solidFill>
                            <a:srgbClr val="FFCCFF"/>
                          </a:solidFill>
                          <a:effectLst/>
                          <a:latin typeface="Times New Roman" panose="02020603050405020304" pitchFamily="18" charset="0"/>
                          <a:cs typeface="Times New Roman" panose="02020603050405020304" pitchFamily="18" charset="0"/>
                        </a:rPr>
                        <a:t> </a:t>
                      </a:r>
                      <a:endParaRPr lang="en-US" sz="3200" dirty="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1921005896"/>
                  </a:ext>
                </a:extLst>
              </a:tr>
              <a:tr h="1814006">
                <a:tc>
                  <a:txBody>
                    <a:bodyPr/>
                    <a:lstStyle/>
                    <a:p>
                      <a:pPr marL="0" marR="0" algn="ctr">
                        <a:lnSpc>
                          <a:spcPct val="107000"/>
                        </a:lnSpc>
                        <a:spcBef>
                          <a:spcPts val="600"/>
                        </a:spcBef>
                        <a:spcAft>
                          <a:spcPts val="6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04</a:t>
                      </a:r>
                    </a:p>
                  </a:txBody>
                  <a:tcPr marL="68580" marR="68580" marT="0" marB="0" anchor="ctr">
                    <a:solidFill>
                      <a:srgbClr val="FF0066"/>
                    </a:solidFill>
                  </a:tcPr>
                </a:tc>
                <a:tc>
                  <a:txBody>
                    <a:bodyPr/>
                    <a:lstStyle/>
                    <a:p>
                      <a:pPr marL="0" marR="0" algn="just">
                        <a:lnSpc>
                          <a:spcPct val="107000"/>
                        </a:lnSpc>
                        <a:spcBef>
                          <a:spcPts val="600"/>
                        </a:spcBef>
                        <a:spcAft>
                          <a:spcPts val="600"/>
                        </a:spcAft>
                      </a:pP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Trẻ</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hứng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thú</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gia</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vào</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hoạt</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3200" b="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3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13/24</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algn="ctr">
                        <a:lnSpc>
                          <a:spcPct val="115000"/>
                        </a:lnSpc>
                        <a:spcAft>
                          <a:spcPts val="1000"/>
                        </a:spcAft>
                      </a:pPr>
                      <a:r>
                        <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54,16%</a:t>
                      </a:r>
                      <a:endParaRPr lang="vi-VN"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99CC"/>
                    </a:solidFill>
                  </a:tcPr>
                </a:tc>
                <a:tc>
                  <a:txBody>
                    <a:bodyPr/>
                    <a:lstStyle/>
                    <a:p>
                      <a:pPr marL="0" marR="0" algn="just">
                        <a:lnSpc>
                          <a:spcPct val="107000"/>
                        </a:lnSpc>
                        <a:spcBef>
                          <a:spcPts val="600"/>
                        </a:spcBef>
                        <a:spcAft>
                          <a:spcPts val="600"/>
                        </a:spcAft>
                      </a:pPr>
                      <a:endParaRPr lang="en-US" sz="3200" dirty="0">
                        <a:solidFill>
                          <a:srgbClr val="FFCC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FF0066"/>
                    </a:solidFill>
                  </a:tcPr>
                </a:tc>
                <a:extLst>
                  <a:ext uri="{0D108BD9-81ED-4DB2-BD59-A6C34878D82A}">
                    <a16:rowId xmlns:a16="http://schemas.microsoft.com/office/drawing/2014/main" val="2304972324"/>
                  </a:ext>
                </a:extLst>
              </a:tr>
            </a:tbl>
          </a:graphicData>
        </a:graphic>
      </p:graphicFrame>
      <p:sp>
        <p:nvSpPr>
          <p:cNvPr id="6" name="Rectangle 1"/>
          <p:cNvSpPr>
            <a:spLocks noChangeArrowheads="1"/>
          </p:cNvSpPr>
          <p:nvPr/>
        </p:nvSpPr>
        <p:spPr bwMode="auto">
          <a:xfrm>
            <a:off x="3067050" y="2581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0979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8720" y="2393921"/>
            <a:ext cx="8594559" cy="2743199"/>
          </a:xfrm>
          <a:prstGeom prst="roundRect">
            <a:avLst/>
          </a:prstGeom>
          <a:solidFill>
            <a:srgbClr val="FF9900"/>
          </a:solidFill>
          <a:ln w="28575">
            <a:solidFill>
              <a:srgbClr val="66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 </a:t>
            </a:r>
            <a:r>
              <a:rPr lang="en-GB" sz="4400" b="1" dirty="0">
                <a:solidFill>
                  <a:schemeClr val="bg1"/>
                </a:solidFill>
                <a:latin typeface="Times New Roman" panose="02020603050405020304" pitchFamily="18" charset="0"/>
                <a:cs typeface="Times New Roman" panose="02020603050405020304" pitchFamily="18" charset="0"/>
              </a:rPr>
              <a:t>II. BIỆN PHÁP ĐÃ THỰC HIỆN </a:t>
            </a:r>
            <a:endParaRPr lang="vi-VN" sz="4400" dirty="0">
              <a:solidFill>
                <a:schemeClr val="bg1"/>
              </a:solidFill>
              <a:latin typeface="Times New Roman" panose="02020603050405020304" pitchFamily="18" charset="0"/>
              <a:cs typeface="Times New Roman" panose="02020603050405020304" pitchFamily="18" charset="0"/>
            </a:endParaRPr>
          </a:p>
          <a:p>
            <a:pPr algn="ctr"/>
            <a:r>
              <a:rPr lang="en-GB" sz="4400" b="1" dirty="0">
                <a:solidFill>
                  <a:schemeClr val="bg1"/>
                </a:solidFill>
                <a:latin typeface="Times New Roman" panose="02020603050405020304" pitchFamily="18" charset="0"/>
                <a:cs typeface="Times New Roman" panose="02020603050405020304" pitchFamily="18" charset="0"/>
              </a:rPr>
              <a:t>1. </a:t>
            </a:r>
            <a:r>
              <a:rPr lang="en-GB" sz="4400" b="1" dirty="0" err="1">
                <a:solidFill>
                  <a:schemeClr val="bg1"/>
                </a:solidFill>
                <a:latin typeface="Times New Roman" panose="02020603050405020304" pitchFamily="18" charset="0"/>
                <a:cs typeface="Times New Roman" panose="02020603050405020304" pitchFamily="18" charset="0"/>
              </a:rPr>
              <a:t>Tính</a:t>
            </a:r>
            <a:r>
              <a:rPr lang="en-GB" sz="4400" b="1" dirty="0">
                <a:solidFill>
                  <a:schemeClr val="bg1"/>
                </a:solidFill>
                <a:latin typeface="Times New Roman" panose="02020603050405020304" pitchFamily="18" charset="0"/>
                <a:cs typeface="Times New Roman" panose="02020603050405020304" pitchFamily="18" charset="0"/>
              </a:rPr>
              <a:t> </a:t>
            </a:r>
            <a:r>
              <a:rPr lang="en-GB" sz="4400" b="1" dirty="0" err="1">
                <a:solidFill>
                  <a:schemeClr val="bg1"/>
                </a:solidFill>
                <a:latin typeface="Times New Roman" panose="02020603050405020304" pitchFamily="18" charset="0"/>
                <a:cs typeface="Times New Roman" panose="02020603050405020304" pitchFamily="18" charset="0"/>
              </a:rPr>
              <a:t>mới</a:t>
            </a:r>
            <a:r>
              <a:rPr lang="en-GB" sz="4400" b="1" dirty="0">
                <a:solidFill>
                  <a:schemeClr val="bg1"/>
                </a:solidFill>
                <a:latin typeface="Times New Roman" panose="02020603050405020304" pitchFamily="18" charset="0"/>
                <a:cs typeface="Times New Roman" panose="02020603050405020304" pitchFamily="18" charset="0"/>
              </a:rPr>
              <a:t> </a:t>
            </a:r>
            <a:r>
              <a:rPr lang="en-GB" sz="4400" b="1" dirty="0" err="1">
                <a:solidFill>
                  <a:schemeClr val="bg1"/>
                </a:solidFill>
                <a:latin typeface="Times New Roman" panose="02020603050405020304" pitchFamily="18" charset="0"/>
                <a:cs typeface="Times New Roman" panose="02020603050405020304" pitchFamily="18" charset="0"/>
              </a:rPr>
              <a:t>của</a:t>
            </a:r>
            <a:r>
              <a:rPr lang="en-GB" sz="4400" b="1" dirty="0">
                <a:solidFill>
                  <a:schemeClr val="bg1"/>
                </a:solidFill>
                <a:latin typeface="Times New Roman" panose="02020603050405020304" pitchFamily="18" charset="0"/>
                <a:cs typeface="Times New Roman" panose="02020603050405020304" pitchFamily="18" charset="0"/>
              </a:rPr>
              <a:t> </a:t>
            </a:r>
            <a:r>
              <a:rPr lang="en-GB" sz="4400" b="1" dirty="0" err="1">
                <a:solidFill>
                  <a:schemeClr val="bg1"/>
                </a:solidFill>
                <a:latin typeface="Times New Roman" panose="02020603050405020304" pitchFamily="18" charset="0"/>
                <a:cs typeface="Times New Roman" panose="02020603050405020304" pitchFamily="18" charset="0"/>
              </a:rPr>
              <a:t>biện</a:t>
            </a:r>
            <a:r>
              <a:rPr lang="en-GB" sz="4400" b="1" dirty="0">
                <a:solidFill>
                  <a:schemeClr val="bg1"/>
                </a:solidFill>
                <a:latin typeface="Times New Roman" panose="02020603050405020304" pitchFamily="18" charset="0"/>
                <a:cs typeface="Times New Roman" panose="02020603050405020304" pitchFamily="18" charset="0"/>
              </a:rPr>
              <a:t> </a:t>
            </a:r>
            <a:r>
              <a:rPr lang="en-GB" sz="4400" b="1" dirty="0" err="1">
                <a:solidFill>
                  <a:schemeClr val="bg1"/>
                </a:solidFill>
                <a:latin typeface="Times New Roman" panose="02020603050405020304" pitchFamily="18" charset="0"/>
                <a:cs typeface="Times New Roman" panose="02020603050405020304" pitchFamily="18" charset="0"/>
              </a:rPr>
              <a:t>pháp</a:t>
            </a:r>
            <a:endParaRPr lang="en-US"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3174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503" y="0"/>
            <a:ext cx="12192000" cy="1321131"/>
          </a:xfrm>
          <a:prstGeom prst="rect">
            <a:avLst/>
          </a:prstGeom>
        </p:spPr>
        <p:txBody>
          <a:bodyPr wrap="square">
            <a:spAutoFit/>
          </a:bodyPr>
          <a:lstStyle/>
          <a:p>
            <a:pPr indent="457200" algn="just">
              <a:lnSpc>
                <a:spcPct val="115000"/>
              </a:lnSpc>
            </a:pP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pP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4"/>
          <p:cNvSpPr/>
          <p:nvPr/>
        </p:nvSpPr>
        <p:spPr>
          <a:xfrm>
            <a:off x="858981" y="21724"/>
            <a:ext cx="10487891" cy="1118937"/>
          </a:xfrm>
          <a:prstGeom prst="roundRect">
            <a:avLst>
              <a:gd name="adj" fmla="val 50000"/>
            </a:avLst>
          </a:prstGeom>
          <a:solidFill>
            <a:schemeClr val="accent1">
              <a:lumMod val="60000"/>
              <a:lumOff val="40000"/>
            </a:schemeClr>
          </a:solidFill>
          <a:ln w="2857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p>
          <a:p>
            <a:endParaRPr lang="en-US" sz="2400" b="1" dirty="0"/>
          </a:p>
          <a:p>
            <a:pPr algn="just"/>
            <a:r>
              <a:rPr lang="en-US" sz="3200" b="1" dirty="0">
                <a:solidFill>
                  <a:schemeClr val="tx1"/>
                </a:solidFill>
                <a:latin typeface="Times New Roman" panose="02020603050405020304" pitchFamily="18" charset="0"/>
                <a:cs typeface="Times New Roman" panose="02020603050405020304" pitchFamily="18" charset="0"/>
              </a:rPr>
              <a:t>1.1.</a:t>
            </a:r>
            <a:r>
              <a:rPr lang="vi-VN" sz="3200" b="1" dirty="0">
                <a:solidFill>
                  <a:schemeClr val="tx1"/>
                </a:solidFill>
                <a:latin typeface="Times New Roman" panose="02020603050405020304" pitchFamily="18" charset="0"/>
                <a:cs typeface="Times New Roman" panose="02020603050405020304" pitchFamily="18" charset="0"/>
              </a:rPr>
              <a:t> Biện pháp 1: Tạo không khí thoải mái cho trẻ ngay khi trẻ đến lớp. </a:t>
            </a:r>
            <a:endParaRPr lang="vi-VN" sz="3200" dirty="0">
              <a:solidFill>
                <a:schemeClr val="tx1"/>
              </a:solidFill>
              <a:latin typeface="Times New Roman" panose="02020603050405020304" pitchFamily="18" charset="0"/>
              <a:cs typeface="Times New Roman" panose="02020603050405020304" pitchFamily="18" charset="0"/>
            </a:endParaRPr>
          </a:p>
          <a:p>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9" name="Rectangle: Diagonal Corners Rounded 8">
            <a:extLst>
              <a:ext uri="{FF2B5EF4-FFF2-40B4-BE49-F238E27FC236}">
                <a16:creationId xmlns:a16="http://schemas.microsoft.com/office/drawing/2014/main" id="{EC8EDCDF-DB6E-A7EB-336D-F7CABB742C24}"/>
              </a:ext>
            </a:extLst>
          </p:cNvPr>
          <p:cNvSpPr/>
          <p:nvPr/>
        </p:nvSpPr>
        <p:spPr>
          <a:xfrm>
            <a:off x="0" y="1321131"/>
            <a:ext cx="7712243" cy="5515145"/>
          </a:xfrm>
          <a:prstGeom prst="round2Diag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Thông qua hoạt động đón trẻ: Trước khi vào lớp, các bé sẽ tự mình lựa chọn một cách chào với giáo viên trong “menu lựa chọn” hành động cảm xúc dán ngay trên cửa lớp. Tùy từng lựa chọn của trẻ, cô giáo sẽ đập tay, bắt tay hoặc nhún nhảy hay ôm đón chào các bé. </a:t>
            </a:r>
          </a:p>
          <a:p>
            <a:pPr algn="just">
              <a:lnSpc>
                <a:spcPct val="115000"/>
              </a:lnSpc>
              <a:spcAft>
                <a:spcPts val="1000"/>
              </a:spcAft>
            </a:pPr>
            <a:r>
              <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Thay vì tâm thế nhõng nhẽo, mếu máo khi rời bố mẹ, những đứa trẻ chỉ hơn 3 tuổi nhanh chóng và đầy hứng khởi đập tay lên cửa lớp chào cô theo nhiều cách khác biệt, rồi vui vẻ chạy vào lớp. Nhìn con thơ chủ động vươn người lên đập tay, nhí nhoáy lắc mông hoặc sà vào lòng cô giáo khi vừa đến cửa, Cha mẹ cũng cười yên tâm rời lớp. </a:t>
            </a:r>
          </a:p>
          <a:p>
            <a:pPr algn="ctr"/>
            <a:endParaRPr lang="vi-VN" dirty="0"/>
          </a:p>
        </p:txBody>
      </p:sp>
      <p:pic>
        <p:nvPicPr>
          <p:cNvPr id="13" name="Picture 12">
            <a:extLst>
              <a:ext uri="{FF2B5EF4-FFF2-40B4-BE49-F238E27FC236}">
                <a16:creationId xmlns:a16="http://schemas.microsoft.com/office/drawing/2014/main" id="{AC3BAE35-DEB9-DEA4-5752-56A664793F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780" y="1321131"/>
            <a:ext cx="4078704" cy="5515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46102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TotalTime>
  <Words>3313</Words>
  <Application>Microsoft Office PowerPoint</Application>
  <PresentationFormat>Widescreen</PresentationFormat>
  <Paragraphs>166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 ỦY  BAN NHÂN DÂN HUYỆN TAM NÔNG TRƯỜNG MẦM NON PHÚ CƯỜNG  HỘI THI GIÁO VIÊN DẠY GIỎI GIÁO DỤC MẦM NON CẤP CƠ SỞ Năm học 2024 - 2025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NHIU THAO</dc:creator>
  <cp:lastModifiedBy>NHU THAO</cp:lastModifiedBy>
  <cp:revision>265</cp:revision>
  <cp:lastPrinted>2023-05-11T13:36:08Z</cp:lastPrinted>
  <dcterms:created xsi:type="dcterms:W3CDTF">2022-03-09T14:28:06Z</dcterms:created>
  <dcterms:modified xsi:type="dcterms:W3CDTF">2025-02-06T01:12:59Z</dcterms:modified>
</cp:coreProperties>
</file>