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5" r:id="rId2"/>
    <p:sldId id="257" r:id="rId3"/>
    <p:sldId id="258" r:id="rId4"/>
    <p:sldId id="275" r:id="rId5"/>
    <p:sldId id="259" r:id="rId6"/>
    <p:sldId id="261" r:id="rId7"/>
    <p:sldId id="262" r:id="rId8"/>
    <p:sldId id="308" r:id="rId9"/>
    <p:sldId id="307" r:id="rId10"/>
    <p:sldId id="306" r:id="rId11"/>
    <p:sldId id="309" r:id="rId12"/>
    <p:sldId id="296" r:id="rId13"/>
    <p:sldId id="310" r:id="rId14"/>
    <p:sldId id="263" r:id="rId15"/>
    <p:sldId id="279" r:id="rId16"/>
    <p:sldId id="290" r:id="rId17"/>
    <p:sldId id="282" r:id="rId18"/>
    <p:sldId id="297" r:id="rId19"/>
    <p:sldId id="298" r:id="rId20"/>
    <p:sldId id="265" r:id="rId21"/>
    <p:sldId id="287" r:id="rId22"/>
    <p:sldId id="301" r:id="rId23"/>
    <p:sldId id="271" r:id="rId24"/>
    <p:sldId id="278" r:id="rId25"/>
    <p:sldId id="272" r:id="rId26"/>
    <p:sldId id="27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00FF"/>
    <a:srgbClr val="00FF00"/>
    <a:srgbClr val="00FFFF"/>
    <a:srgbClr val="CCFF66"/>
    <a:srgbClr val="FF3300"/>
    <a:srgbClr val="FFCCFF"/>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5" autoAdjust="0"/>
    <p:restoredTop sz="89796" autoAdjust="0"/>
  </p:normalViewPr>
  <p:slideViewPr>
    <p:cSldViewPr snapToGrid="0">
      <p:cViewPr varScale="1">
        <p:scale>
          <a:sx n="65" d="100"/>
          <a:sy n="65" d="100"/>
        </p:scale>
        <p:origin x="79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8EF857-A32A-4EFB-94E1-CE62AEC924E8}" type="datetimeFigureOut">
              <a:rPr lang="en-US" smtClean="0"/>
              <a:t>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1D919D-1C4B-44AA-84C5-84111DF583BF}" type="slidenum">
              <a:rPr lang="en-US" smtClean="0"/>
              <a:t>‹#›</a:t>
            </a:fld>
            <a:endParaRPr lang="en-US"/>
          </a:p>
        </p:txBody>
      </p:sp>
    </p:spTree>
    <p:extLst>
      <p:ext uri="{BB962C8B-B14F-4D97-AF65-F5344CB8AC3E}">
        <p14:creationId xmlns:p14="http://schemas.microsoft.com/office/powerpoint/2010/main" val="274982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1D919D-1C4B-44AA-84C5-84111DF583BF}" type="slidenum">
              <a:rPr lang="en-US" smtClean="0"/>
              <a:t>8</a:t>
            </a:fld>
            <a:endParaRPr lang="en-US"/>
          </a:p>
        </p:txBody>
      </p:sp>
    </p:spTree>
    <p:extLst>
      <p:ext uri="{BB962C8B-B14F-4D97-AF65-F5344CB8AC3E}">
        <p14:creationId xmlns:p14="http://schemas.microsoft.com/office/powerpoint/2010/main" val="159619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1D919D-1C4B-44AA-84C5-84111DF583BF}" type="slidenum">
              <a:rPr lang="en-US" smtClean="0"/>
              <a:t>9</a:t>
            </a:fld>
            <a:endParaRPr lang="en-US"/>
          </a:p>
        </p:txBody>
      </p:sp>
    </p:spTree>
    <p:extLst>
      <p:ext uri="{BB962C8B-B14F-4D97-AF65-F5344CB8AC3E}">
        <p14:creationId xmlns:p14="http://schemas.microsoft.com/office/powerpoint/2010/main" val="350719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760AAB-5B2A-410D-ADFC-07C9378071D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331515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289797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1942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36741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60AAB-5B2A-410D-ADFC-07C9378071D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7573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760AAB-5B2A-410D-ADFC-07C9378071D2}"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89143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760AAB-5B2A-410D-ADFC-07C9378071D2}"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52107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60AAB-5B2A-410D-ADFC-07C9378071D2}"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81067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60AAB-5B2A-410D-ADFC-07C9378071D2}"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5862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60AAB-5B2A-410D-ADFC-07C9378071D2}"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97714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60AAB-5B2A-410D-ADFC-07C9378071D2}"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74747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60AAB-5B2A-410D-ADFC-07C9378071D2}"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BF27-47E4-456D-ADBD-1E42A655CA40}" type="slidenum">
              <a:rPr lang="en-US" smtClean="0"/>
              <a:t>‹#›</a:t>
            </a:fld>
            <a:endParaRPr lang="en-US"/>
          </a:p>
        </p:txBody>
      </p:sp>
    </p:spTree>
    <p:extLst>
      <p:ext uri="{BB962C8B-B14F-4D97-AF65-F5344CB8AC3E}">
        <p14:creationId xmlns:p14="http://schemas.microsoft.com/office/powerpoint/2010/main" val="32746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32" y="-1"/>
            <a:ext cx="11813458" cy="3731343"/>
          </a:xfrm>
        </p:spPr>
        <p:txBody>
          <a:bodyPr>
            <a:prstTxWarp prst="textInflate">
              <a:avLst/>
            </a:prstTxWarp>
            <a:normAutofit fontScale="90000"/>
          </a:bodyPr>
          <a:lstStyle/>
          <a:p>
            <a:pPr algn="ctr"/>
            <a:b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ỦY  BAN NHÂN DÂN HUYỆN TAM NÔNG</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TRƯỜNG MẦM NON PHÚ CƯỜNG</a:t>
            </a:r>
            <a:br>
              <a:rPr lang="en-US" b="1" dirty="0">
                <a:solidFill>
                  <a:srgbClr val="FF0000"/>
                </a:solidFill>
                <a:latin typeface="Times New Roman" panose="02020603050405020304" pitchFamily="18" charset="0"/>
                <a:cs typeface="Times New Roman" panose="02020603050405020304" pitchFamily="18" charset="0"/>
              </a:rPr>
            </a:br>
            <a:br>
              <a:rPr lang="vi-VN" b="1" dirty="0">
                <a:solidFill>
                  <a:srgbClr val="FF0000"/>
                </a:solidFill>
                <a:cs typeface="Times New Roman" panose="02020603050405020304" pitchFamily="18" charset="0"/>
              </a:rPr>
            </a:br>
            <a: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HỘI THI</a:t>
            </a:r>
            <a:b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GIÁO VIÊN DẠY GIỎI GIÁO DỤC MẦM NON CẤP CƠ SỞ</a:t>
            </a:r>
            <a:b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err="1">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Năm</a:t>
            </a:r>
            <a: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a:t>
            </a:r>
            <a:r>
              <a:rPr lang="en-US" b="1" dirty="0" err="1">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học</a:t>
            </a:r>
            <a: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2024 - 2025</a:t>
            </a:r>
            <a:br>
              <a:rPr lang="vi-VN" b="1" dirty="0">
                <a:ln>
                  <a:solidFill>
                    <a:srgbClr val="FF3300"/>
                  </a:solidFill>
                </a:ln>
                <a:solidFill>
                  <a:srgbClr val="FF0066"/>
                </a:solidFill>
                <a:cs typeface="Times New Roman" panose="02020603050405020304" pitchFamily="18" charset="0"/>
              </a:rPr>
            </a:br>
            <a:endParaRPr lang="en-US" dirty="0"/>
          </a:p>
        </p:txBody>
      </p:sp>
      <p:sp>
        <p:nvSpPr>
          <p:cNvPr id="3" name="Content Placeholder 2"/>
          <p:cNvSpPr>
            <a:spLocks noGrp="1"/>
          </p:cNvSpPr>
          <p:nvPr>
            <p:ph idx="1"/>
          </p:nvPr>
        </p:nvSpPr>
        <p:spPr>
          <a:xfrm>
            <a:off x="0" y="3613355"/>
            <a:ext cx="12192001" cy="2713703"/>
          </a:xfrm>
        </p:spPr>
        <p:txBody>
          <a:bodyPr>
            <a:normAutofit/>
          </a:bodyPr>
          <a:lstStyle/>
          <a:p>
            <a:pPr marL="0" indent="0" algn="ctr">
              <a:buNone/>
            </a:pPr>
            <a:r>
              <a:rPr lang="vi-VN" sz="3600" b="1" dirty="0">
                <a:solidFill>
                  <a:srgbClr val="FF0000"/>
                </a:solidFill>
                <a:latin typeface="+mj-lt"/>
              </a:rPr>
              <a:t>MỘT SỐ BIỆN PHÁP </a:t>
            </a:r>
            <a:r>
              <a:rPr lang="en-US" sz="3600" b="1" dirty="0">
                <a:solidFill>
                  <a:srgbClr val="FF0000"/>
                </a:solidFill>
                <a:latin typeface="Times New Roman" panose="02020603050405020304" pitchFamily="18" charset="0"/>
                <a:cs typeface="Times New Roman" panose="02020603050405020304" pitchFamily="18" charset="0"/>
              </a:rPr>
              <a:t>GIÚP TRẺ 3-4 TUỔI CẢM THẤY HẠNH PHÚC KHI ĐẾN LỚP TẠI LỚP MẦM 2</a:t>
            </a:r>
            <a:endParaRPr lang="en-US" sz="3600" b="1" dirty="0">
              <a:solidFill>
                <a:srgbClr val="FF0000"/>
              </a:solidFill>
              <a:latin typeface="+mj-lt"/>
            </a:endParaRPr>
          </a:p>
          <a:p>
            <a:pPr marL="0" indent="0" algn="ctr">
              <a:buNone/>
            </a:pPr>
            <a:r>
              <a:rPr lang="vi-VN" sz="4000" b="1" dirty="0">
                <a:solidFill>
                  <a:srgbClr val="FF0000"/>
                </a:solidFill>
                <a:latin typeface="+mj-lt"/>
              </a:rPr>
              <a:t>TRƯỜNG MẦM NON PHÚ CƯỜNG</a:t>
            </a:r>
            <a:endParaRPr lang="en-US" sz="4000" b="1" dirty="0">
              <a:solidFill>
                <a:srgbClr val="FF0000"/>
              </a:solidFill>
              <a:latin typeface="+mj-lt"/>
            </a:endParaRPr>
          </a:p>
          <a:p>
            <a:pPr marL="0" indent="0">
              <a:buNone/>
            </a:pPr>
            <a:endParaRPr lang="en-US" dirty="0"/>
          </a:p>
        </p:txBody>
      </p:sp>
      <p:sp>
        <p:nvSpPr>
          <p:cNvPr id="4" name="Rectangle 3"/>
          <p:cNvSpPr/>
          <p:nvPr/>
        </p:nvSpPr>
        <p:spPr>
          <a:xfrm>
            <a:off x="4114469" y="6209072"/>
            <a:ext cx="8278805" cy="646331"/>
          </a:xfrm>
          <a:prstGeom prst="rect">
            <a:avLst/>
          </a:prstGeom>
        </p:spPr>
        <p:txBody>
          <a:bodyPr wrap="none">
            <a:spAutoFit/>
          </a:bodyPr>
          <a:lstStyle/>
          <a:p>
            <a:r>
              <a:rPr lang="vi-VN" sz="3600" b="1" dirty="0">
                <a:solidFill>
                  <a:srgbClr val="FFFF00"/>
                </a:solidFill>
                <a:latin typeface="Times New Roman" panose="02020603050405020304" pitchFamily="18" charset="0"/>
                <a:cs typeface="Times New Roman" panose="02020603050405020304" pitchFamily="18" charset="0"/>
              </a:rPr>
              <a:t>Người trình bày</a:t>
            </a:r>
            <a:r>
              <a:rPr lang="vi-VN" sz="3600" b="1">
                <a:solidFill>
                  <a:srgbClr val="FFFF00"/>
                </a:solidFill>
                <a:latin typeface="Times New Roman" panose="02020603050405020304" pitchFamily="18" charset="0"/>
                <a:cs typeface="Times New Roman" panose="02020603050405020304" pitchFamily="18" charset="0"/>
              </a:rPr>
              <a:t>: </a:t>
            </a:r>
            <a:r>
              <a:rPr lang="en-US" sz="3200" b="1">
                <a:solidFill>
                  <a:srgbClr val="FFFF00"/>
                </a:solidFill>
                <a:latin typeface="Times New Roman" panose="02020603050405020304" pitchFamily="18" charset="0"/>
                <a:cs typeface="Times New Roman" panose="02020603050405020304" pitchFamily="18" charset="0"/>
              </a:rPr>
              <a:t>Nguyễn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Thị</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Phượng</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9729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80">
                                          <p:stCondLst>
                                            <p:cond delay="0"/>
                                          </p:stCondLst>
                                        </p:cTn>
                                        <p:tgtEl>
                                          <p:spTgt spid="4">
                                            <p:txEl>
                                              <p:pRg st="0" end="0"/>
                                            </p:txEl>
                                          </p:spTgt>
                                        </p:tgtEl>
                                      </p:cBhvr>
                                    </p:animEffect>
                                    <p:anim calcmode="lin" valueType="num">
                                      <p:cBhvr>
                                        <p:cTn id="27"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xEl>
                                              <p:pRg st="0" end="0"/>
                                            </p:txEl>
                                          </p:spTgt>
                                        </p:tgtEl>
                                      </p:cBhvr>
                                      <p:to x="100000" y="60000"/>
                                    </p:animScale>
                                    <p:animScale>
                                      <p:cBhvr>
                                        <p:cTn id="33" dur="166" decel="50000">
                                          <p:stCondLst>
                                            <p:cond delay="676"/>
                                          </p:stCondLst>
                                        </p:cTn>
                                        <p:tgtEl>
                                          <p:spTgt spid="4">
                                            <p:txEl>
                                              <p:pRg st="0" end="0"/>
                                            </p:txEl>
                                          </p:spTgt>
                                        </p:tgtEl>
                                      </p:cBhvr>
                                      <p:to x="100000" y="100000"/>
                                    </p:animScale>
                                    <p:animScale>
                                      <p:cBhvr>
                                        <p:cTn id="34" dur="26">
                                          <p:stCondLst>
                                            <p:cond delay="1312"/>
                                          </p:stCondLst>
                                        </p:cTn>
                                        <p:tgtEl>
                                          <p:spTgt spid="4">
                                            <p:txEl>
                                              <p:pRg st="0" end="0"/>
                                            </p:txEl>
                                          </p:spTgt>
                                        </p:tgtEl>
                                      </p:cBhvr>
                                      <p:to x="100000" y="80000"/>
                                    </p:animScale>
                                    <p:animScale>
                                      <p:cBhvr>
                                        <p:cTn id="35" dur="166" decel="50000">
                                          <p:stCondLst>
                                            <p:cond delay="1338"/>
                                          </p:stCondLst>
                                        </p:cTn>
                                        <p:tgtEl>
                                          <p:spTgt spid="4">
                                            <p:txEl>
                                              <p:pRg st="0" end="0"/>
                                            </p:txEl>
                                          </p:spTgt>
                                        </p:tgtEl>
                                      </p:cBhvr>
                                      <p:to x="100000" y="100000"/>
                                    </p:animScale>
                                    <p:animScale>
                                      <p:cBhvr>
                                        <p:cTn id="36" dur="26">
                                          <p:stCondLst>
                                            <p:cond delay="1642"/>
                                          </p:stCondLst>
                                        </p:cTn>
                                        <p:tgtEl>
                                          <p:spTgt spid="4">
                                            <p:txEl>
                                              <p:pRg st="0" end="0"/>
                                            </p:txEl>
                                          </p:spTgt>
                                        </p:tgtEl>
                                      </p:cBhvr>
                                      <p:to x="100000" y="90000"/>
                                    </p:animScale>
                                    <p:animScale>
                                      <p:cBhvr>
                                        <p:cTn id="37" dur="166" decel="50000">
                                          <p:stCondLst>
                                            <p:cond delay="1668"/>
                                          </p:stCondLst>
                                        </p:cTn>
                                        <p:tgtEl>
                                          <p:spTgt spid="4">
                                            <p:txEl>
                                              <p:pRg st="0" end="0"/>
                                            </p:txEl>
                                          </p:spTgt>
                                        </p:tgtEl>
                                      </p:cBhvr>
                                      <p:to x="100000" y="100000"/>
                                    </p:animScale>
                                    <p:animScale>
                                      <p:cBhvr>
                                        <p:cTn id="38" dur="26">
                                          <p:stCondLst>
                                            <p:cond delay="1808"/>
                                          </p:stCondLst>
                                        </p:cTn>
                                        <p:tgtEl>
                                          <p:spTgt spid="4">
                                            <p:txEl>
                                              <p:pRg st="0" end="0"/>
                                            </p:txEl>
                                          </p:spTgt>
                                        </p:tgtEl>
                                      </p:cBhvr>
                                      <p:to x="100000" y="95000"/>
                                    </p:animScale>
                                    <p:animScale>
                                      <p:cBhvr>
                                        <p:cTn id="39"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47F8E-0BEC-BAF8-B440-70B6453F91D7}"/>
              </a:ext>
            </a:extLst>
          </p:cNvPr>
          <p:cNvSpPr>
            <a:spLocks noGrp="1"/>
          </p:cNvSpPr>
          <p:nvPr>
            <p:ph idx="1"/>
          </p:nvPr>
        </p:nvSpPr>
        <p:spPr>
          <a:xfrm>
            <a:off x="130277" y="340518"/>
            <a:ext cx="11931445" cy="6176963"/>
          </a:xfrm>
          <a:solidFill>
            <a:srgbClr val="00B0F0"/>
          </a:solidFill>
        </p:spPr>
        <p:txBody>
          <a:bodyPr>
            <a:normAutofit fontScale="47500" lnSpcReduction="20000"/>
          </a:bodyPr>
          <a:lstStyle/>
          <a:p>
            <a:pPr marL="0" indent="0" algn="just">
              <a:buNone/>
            </a:pP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Cá</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nhân</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hóa</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chào</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đón</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theo</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từng</a:t>
            </a:r>
            <a:r>
              <a:rPr lang="en-US" sz="9300" b="1" dirty="0">
                <a:latin typeface="Times New Roman" panose="02020603050405020304" pitchFamily="18" charset="0"/>
                <a:cs typeface="Times New Roman" panose="02020603050405020304" pitchFamily="18" charset="0"/>
              </a:rPr>
              <a:t> </a:t>
            </a:r>
            <a:r>
              <a:rPr lang="en-US" sz="9300" b="1" dirty="0" err="1">
                <a:latin typeface="Times New Roman" panose="02020603050405020304" pitchFamily="18" charset="0"/>
                <a:cs typeface="Times New Roman" panose="02020603050405020304" pitchFamily="18" charset="0"/>
              </a:rPr>
              <a:t>trẻ</a:t>
            </a:r>
            <a:endParaRPr lang="en-US" sz="9300" b="1" dirty="0">
              <a:latin typeface="Times New Roman" panose="02020603050405020304" pitchFamily="18" charset="0"/>
              <a:cs typeface="Times New Roman" panose="02020603050405020304" pitchFamily="18" charset="0"/>
            </a:endParaRPr>
          </a:p>
          <a:p>
            <a:pPr marL="0" indent="0" algn="just">
              <a:buNone/>
            </a:pP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Gọi</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tên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nhắc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đến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sở</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thích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Cô</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có</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thể</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nhớ</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nhắc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lại</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những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điều</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trẻ</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yêu</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thích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để</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chào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đón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Ví</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dụ</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nếu</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một</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bé</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thích</a:t>
            </a:r>
            <a:r>
              <a:rPr lang="en-US" sz="9300" dirty="0">
                <a:latin typeface="Times New Roman" panose="02020603050405020304" pitchFamily="18" charset="0"/>
                <a:cs typeface="Times New Roman" panose="02020603050405020304" pitchFamily="18" charset="0"/>
              </a:rPr>
              <a:t> ô </a:t>
            </a:r>
            <a:r>
              <a:rPr lang="en-US" sz="9300" dirty="0" err="1">
                <a:latin typeface="Times New Roman" panose="02020603050405020304" pitchFamily="18" charset="0"/>
                <a:cs typeface="Times New Roman" panose="02020603050405020304" pitchFamily="18" charset="0"/>
              </a:rPr>
              <a:t>tô</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có</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thể</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chào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rằng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Chào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Tên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bé</a:t>
            </a:r>
            <a:r>
              <a:rPr lang="en-US" sz="9300" dirty="0">
                <a:latin typeface="Times New Roman" panose="02020603050405020304" pitchFamily="18" charset="0"/>
                <a:cs typeface="Times New Roman" panose="02020603050405020304" pitchFamily="18" charset="0"/>
              </a:rPr>
              <a:t>]! Con </a:t>
            </a:r>
            <a:r>
              <a:rPr lang="en-US" sz="9300" dirty="0" err="1">
                <a:latin typeface="Times New Roman" panose="02020603050405020304" pitchFamily="18" charset="0"/>
                <a:cs typeface="Times New Roman" panose="02020603050405020304" pitchFamily="18" charset="0"/>
              </a:rPr>
              <a:t>có</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mang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theo</a:t>
            </a:r>
            <a:r>
              <a:rPr lang="en-US" sz="9300" dirty="0">
                <a:latin typeface="Times New Roman" panose="02020603050405020304" pitchFamily="18" charset="0"/>
                <a:cs typeface="Times New Roman" panose="02020603050405020304" pitchFamily="18" charset="0"/>
              </a:rPr>
              <a:t> ô </a:t>
            </a:r>
            <a:r>
              <a:rPr lang="en-US" sz="9300" dirty="0" err="1">
                <a:latin typeface="Times New Roman" panose="02020603050405020304" pitchFamily="18" charset="0"/>
                <a:cs typeface="Times New Roman" panose="02020603050405020304" pitchFamily="18" charset="0"/>
              </a:rPr>
              <a:t>tô</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hôm</a:t>
            </a:r>
            <a:r>
              <a:rPr lang="en-US" sz="9300" dirty="0">
                <a:latin typeface="Times New Roman" panose="02020603050405020304" pitchFamily="18" charset="0"/>
                <a:cs typeface="Times New Roman" panose="02020603050405020304" pitchFamily="18" charset="0"/>
              </a:rPr>
              <a:t> nay </a:t>
            </a:r>
            <a:r>
              <a:rPr lang="en-US" sz="9300" dirty="0" err="1">
                <a:latin typeface="Times New Roman" panose="02020603050405020304" pitchFamily="18" charset="0"/>
                <a:cs typeface="Times New Roman" panose="02020603050405020304" pitchFamily="18" charset="0"/>
              </a:rPr>
              <a:t>không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Điều</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này</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khiến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trẻ</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cảm</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nhận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được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sự</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quan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tâm</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từ</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cô</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thấy</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mình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đặc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biệt</a:t>
            </a:r>
            <a:r>
              <a:rPr lang="en-US" sz="9300" dirty="0">
                <a:latin typeface="Times New Roman" panose="02020603050405020304" pitchFamily="18" charset="0"/>
                <a:cs typeface="Times New Roman" panose="02020603050405020304" pitchFamily="18" charset="0"/>
              </a:rPr>
              <a:t>.</a:t>
            </a:r>
          </a:p>
          <a:p>
            <a:pPr marL="0" indent="0" algn="just">
              <a:buNone/>
            </a:pP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Tặng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hình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dán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nhỏ</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Tặng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trẻ</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một</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hình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dán</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nhỏ</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hoặc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một</a:t>
            </a:r>
            <a:r>
              <a:rPr lang="en-US" sz="9300" dirty="0">
                <a:latin typeface="Times New Roman" panose="02020603050405020304" pitchFamily="18" charset="0"/>
                <a:cs typeface="Times New Roman" panose="02020603050405020304" pitchFamily="18" charset="0"/>
              </a:rPr>
              <a:t> sticker </a:t>
            </a:r>
            <a:r>
              <a:rPr lang="en-US" sz="9300" dirty="0" err="1">
                <a:latin typeface="Times New Roman" panose="02020603050405020304" pitchFamily="18" charset="0"/>
                <a:cs typeface="Times New Roman" panose="02020603050405020304" pitchFamily="18" charset="0"/>
              </a:rPr>
              <a:t>khi</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lớp</a:t>
            </a:r>
            <a:r>
              <a:rPr lang="en-US" sz="9300" dirty="0">
                <a:latin typeface="Times New Roman" panose="02020603050405020304" pitchFamily="18" charset="0"/>
                <a:cs typeface="Times New Roman" panose="02020603050405020304" pitchFamily="18" charset="0"/>
              </a:rPr>
              <a:t>. Sticker </a:t>
            </a:r>
            <a:r>
              <a:rPr lang="en-US" sz="9300" dirty="0" err="1">
                <a:latin typeface="Times New Roman" panose="02020603050405020304" pitchFamily="18" charset="0"/>
                <a:cs typeface="Times New Roman" panose="02020603050405020304" pitchFamily="18" charset="0"/>
              </a:rPr>
              <a:t>có</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thể</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là</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hình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mặt</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cười</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hoặc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hình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những</a:t>
            </a:r>
            <a:r>
              <a:rPr lang="en-US" sz="9300" dirty="0">
                <a:latin typeface="Times New Roman" panose="02020603050405020304" pitchFamily="18" charset="0"/>
                <a:cs typeface="Times New Roman" panose="02020603050405020304" pitchFamily="18" charset="0"/>
              </a:rPr>
              <a:t> con </a:t>
            </a:r>
            <a:r>
              <a:rPr lang="en-US" sz="9300" dirty="0" err="1">
                <a:latin typeface="Times New Roman" panose="02020603050405020304" pitchFamily="18" charset="0"/>
                <a:cs typeface="Times New Roman" panose="02020603050405020304" pitchFamily="18" charset="0"/>
              </a:rPr>
              <a:t>vật</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trẻ</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thích</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Điều</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này</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có</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thể</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tạo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động</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lực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cho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trẻ</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giúp</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các</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bé</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tự</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hào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khi</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vào</a:t>
            </a:r>
            <a:r>
              <a:rPr lang="en-US" sz="9300" dirty="0">
                <a:latin typeface="Times New Roman" panose="02020603050405020304" pitchFamily="18" charset="0"/>
                <a:cs typeface="Times New Roman" panose="02020603050405020304" pitchFamily="18" charset="0"/>
              </a:rPr>
              <a:t> </a:t>
            </a:r>
            <a:r>
              <a:rPr lang="en-US" sz="9300" dirty="0" err="1">
                <a:latin typeface="Times New Roman" panose="02020603050405020304" pitchFamily="18" charset="0"/>
                <a:cs typeface="Times New Roman" panose="02020603050405020304" pitchFamily="18" charset="0"/>
              </a:rPr>
              <a:t>lớp</a:t>
            </a:r>
            <a:r>
              <a:rPr lang="en-US" sz="93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4618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47F8E-0BEC-BAF8-B440-70B6453F91D7}"/>
              </a:ext>
            </a:extLst>
          </p:cNvPr>
          <p:cNvSpPr>
            <a:spLocks noGrp="1"/>
          </p:cNvSpPr>
          <p:nvPr>
            <p:ph idx="1"/>
          </p:nvPr>
        </p:nvSpPr>
        <p:spPr>
          <a:xfrm>
            <a:off x="130277" y="213851"/>
            <a:ext cx="11931445" cy="6430297"/>
          </a:xfrm>
          <a:solidFill>
            <a:schemeClr val="accent6">
              <a:lumMod val="40000"/>
              <a:lumOff val="60000"/>
            </a:schemeClr>
          </a:solidFill>
        </p:spPr>
        <p:txBody>
          <a:bodyPr>
            <a:normAutofit fontScale="25000" lnSpcReduction="20000"/>
          </a:bodyPr>
          <a:lstStyle/>
          <a:p>
            <a:pPr marL="0" indent="0" algn="just">
              <a:buNone/>
            </a:pP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Động</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viên</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và</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làm</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trẻ</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cảm</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thấy</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tự</a:t>
            </a:r>
            <a:r>
              <a:rPr lang="en-US" sz="12000" b="1" dirty="0">
                <a:latin typeface="Times New Roman" panose="02020603050405020304" pitchFamily="18" charset="0"/>
                <a:cs typeface="Times New Roman" panose="02020603050405020304" pitchFamily="18" charset="0"/>
              </a:rPr>
              <a:t> tin</a:t>
            </a:r>
            <a:endParaRPr lang="en-US" sz="12000" dirty="0">
              <a:latin typeface="Times New Roman" panose="02020603050405020304" pitchFamily="18" charset="0"/>
              <a:cs typeface="Times New Roman" panose="02020603050405020304" pitchFamily="18" charset="0"/>
            </a:endParaRPr>
          </a:p>
          <a:p>
            <a:pPr algn="just">
              <a:buFontTx/>
              <a:buChar char="-"/>
            </a:pPr>
            <a:r>
              <a:rPr lang="en-US" sz="12000" dirty="0" err="1">
                <a:latin typeface="Times New Roman" panose="02020603050405020304" pitchFamily="18" charset="0"/>
                <a:cs typeface="Times New Roman" panose="02020603050405020304" pitchFamily="18" charset="0"/>
              </a:rPr>
              <a:t>Khen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cụ</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thể</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lời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khen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nhỏ</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chẳng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như</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rất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vui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khi</a:t>
            </a:r>
            <a:r>
              <a:rPr lang="en-US" sz="12000" dirty="0">
                <a:latin typeface="Times New Roman" panose="02020603050405020304" pitchFamily="18" charset="0"/>
                <a:cs typeface="Times New Roman" panose="02020603050405020304" pitchFamily="18" charset="0"/>
              </a:rPr>
              <a:t> con </a:t>
            </a:r>
            <a:r>
              <a:rPr lang="en-US" sz="12000" dirty="0" err="1">
                <a:latin typeface="Times New Roman" panose="02020603050405020304" pitchFamily="18" charset="0"/>
                <a:cs typeface="Times New Roman" panose="02020603050405020304" pitchFamily="18" charset="0"/>
              </a:rPr>
              <a:t>dũng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đến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sáng</a:t>
            </a:r>
            <a:r>
              <a:rPr lang="en-US" sz="12000" dirty="0">
                <a:latin typeface="Times New Roman" panose="02020603050405020304" pitchFamily="18" charset="0"/>
                <a:cs typeface="Times New Roman" panose="02020603050405020304" pitchFamily="18" charset="0"/>
              </a:rPr>
              <a:t> nay!” </a:t>
            </a:r>
            <a:r>
              <a:rPr lang="en-US" sz="12000" dirty="0" err="1">
                <a:latin typeface="Times New Roman" panose="02020603050405020304" pitchFamily="18" charset="0"/>
                <a:cs typeface="Times New Roman" panose="02020603050405020304" pitchFamily="18" charset="0"/>
              </a:rPr>
              <a:t>hoặc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Hôm</a:t>
            </a:r>
            <a:r>
              <a:rPr lang="en-US" sz="12000" dirty="0">
                <a:latin typeface="Times New Roman" panose="02020603050405020304" pitchFamily="18" charset="0"/>
                <a:cs typeface="Times New Roman" panose="02020603050405020304" pitchFamily="18" charset="0"/>
              </a:rPr>
              <a:t> nay con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rất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ngoan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ơn</a:t>
            </a:r>
            <a:r>
              <a:rPr lang="en-US" sz="12000" dirty="0">
                <a:latin typeface="Times New Roman" panose="02020603050405020304" pitchFamily="18" charset="0"/>
                <a:cs typeface="Times New Roman" panose="02020603050405020304" pitchFamily="18" charset="0"/>
              </a:rPr>
              <a:t> con </a:t>
            </a:r>
            <a:r>
              <a:rPr lang="en-US" sz="12000" dirty="0" err="1">
                <a:latin typeface="Times New Roman" panose="02020603050405020304" pitchFamily="18" charset="0"/>
                <a:cs typeface="Times New Roman" panose="02020603050405020304" pitchFamily="18" charset="0"/>
              </a:rPr>
              <a:t>nhé</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thấy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tự</a:t>
            </a:r>
            <a:r>
              <a:rPr lang="en-US" sz="12000" dirty="0">
                <a:latin typeface="Times New Roman" panose="02020603050405020304" pitchFamily="18" charset="0"/>
                <a:cs typeface="Times New Roman" panose="02020603050405020304" pitchFamily="18" charset="0"/>
              </a:rPr>
              <a:t> tin </a:t>
            </a:r>
            <a:r>
              <a:rPr lang="en-US" sz="12000" dirty="0" err="1">
                <a:latin typeface="Times New Roman" panose="02020603050405020304" pitchFamily="18" charset="0"/>
                <a:cs typeface="Times New Roman" panose="02020603050405020304" pitchFamily="18" charset="0"/>
              </a:rPr>
              <a:t>và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được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đánh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cao</a:t>
            </a:r>
            <a:endParaRPr lang="en-US"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Giới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thiệu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vụ</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nhỏ</a:t>
            </a:r>
            <a:r>
              <a:rPr lang="en-US" sz="12000" dirty="0">
                <a:latin typeface="Times New Roman" panose="02020603050405020304" pitchFamily="18" charset="0"/>
                <a:cs typeface="Times New Roman" panose="02020603050405020304" pitchFamily="18" charset="0"/>
              </a:rPr>
              <a:t>”: Khi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thể</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giao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vụ</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giản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chẳng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như</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đỡ</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sắp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xếp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đồ</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món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đồ</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Điều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này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thấy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quan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trọng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vai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trò</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trong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a:t>
            </a:r>
          </a:p>
          <a:p>
            <a:pPr marL="0" indent="0" algn="just">
              <a:buNone/>
            </a:pP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Lời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đón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kèm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theo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hành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động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nhỏ</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chuyển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tiếp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endParaRPr lang="en-US"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trò</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ngắn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gọn</a:t>
            </a:r>
            <a:r>
              <a:rPr lang="en-US" sz="12000" dirty="0">
                <a:latin typeface="Times New Roman" panose="02020603050405020304" pitchFamily="18" charset="0"/>
                <a:cs typeface="Times New Roman" panose="02020603050405020304" pitchFamily="18" charset="0"/>
              </a:rPr>
              <a:t>: Sau </a:t>
            </a:r>
            <a:r>
              <a:rPr lang="en-US" sz="12000" dirty="0" err="1">
                <a:latin typeface="Times New Roman" panose="02020603050405020304" pitchFamily="18" charset="0"/>
                <a:cs typeface="Times New Roman" panose="02020603050405020304" pitchFamily="18" charset="0"/>
              </a:rPr>
              <a:t>khi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mời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tham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trò</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giản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như</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Vỗ</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tay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theo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Chạm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ngón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chân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để</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hứng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thú</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quên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bỡ</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ngỡ</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rời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xa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đình</a:t>
            </a:r>
            <a:r>
              <a:rPr lang="en-US" sz="12000" dirty="0">
                <a:latin typeface="Times New Roman" panose="02020603050405020304" pitchFamily="18" charset="0"/>
                <a:cs typeface="Times New Roman" panose="02020603050405020304" pitchFamily="18" charset="0"/>
              </a:rPr>
              <a:t>.</a:t>
            </a:r>
          </a:p>
          <a:p>
            <a:pPr marL="0" indent="0" algn="just">
              <a:buNone/>
            </a:pP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Dẫn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đến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vực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hoạt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động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thể</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mời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đến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vực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tự</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chọn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như</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xây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dựng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sách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vẽ</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để</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dễ</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dàng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tham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ngay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hoạt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động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yêu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thích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giúp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chuyển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tiếp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lớp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tự</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nhiên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vui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vẻ</a:t>
            </a:r>
            <a:r>
              <a:rPr lang="en-US" sz="120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3140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85" y="1194317"/>
            <a:ext cx="11651226" cy="5693866"/>
          </a:xfrm>
          <a:prstGeom prst="rect">
            <a:avLst/>
          </a:prstGeom>
          <a:solidFill>
            <a:schemeClr val="accent4">
              <a:lumMod val="60000"/>
              <a:lumOff val="40000"/>
            </a:schemeClr>
          </a:solid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Lớp học hạnh phúc là 1 không gian mà nơi niềm vui được ưu tiên, nơi trẻ em luôn được chào đón với nụ cười và sự tích cực. Như chúng ta đã biết trẻ sẽ yêu thích đến trường nếu như ở đó các con được thể hiện mong muốn của bản thân và được lắng nghe một cách đầy tôn trọng. Nên thay vì la mắng, dọa dẫm, hãy cho các con được sai, được nói ra cảm xúc của mình trong môi trường lớp học. Điều đấy sẽ giúp trẻ tiếp thu tốt hơn, tự tin và hòa đồng hơn. Từ đó, rèn luyện ý thức và khả năng tập trung từ chính nhận thức của bản thân. Tôn trọng cảm xúc là một trong những yếu tố tạo nên lớp học hạnh phúc. Bởi dù ở lứa tuổi nào, các con cũng có những cảm xúc như người lớn: cần được lắng nghe, tôn trọng, chia sẻ và được yêu thương, giúp trẻ tìm và phát huy thế mạnh của riêng mình. Sự hình thành cảm xúc là một điều kiện tất yếu của sự phát triển con người như là một nhân cách và có rất nhiều cảm xúc, cảm xúc đạo đức, cảm xúc thẩm mỹ, cảm xúc trí tuệ.</a:t>
            </a:r>
            <a:endParaRPr lang="en-US" sz="2800" dirty="0">
              <a:latin typeface="Times New Roman" panose="02020603050405020304" pitchFamily="18" charset="0"/>
              <a:cs typeface="Times New Roman" panose="02020603050405020304" pitchFamily="18" charset="0"/>
            </a:endParaRPr>
          </a:p>
        </p:txBody>
      </p:sp>
      <p:sp>
        <p:nvSpPr>
          <p:cNvPr id="2" name="Rounded Rectangle 4">
            <a:extLst>
              <a:ext uri="{FF2B5EF4-FFF2-40B4-BE49-F238E27FC236}">
                <a16:creationId xmlns:a16="http://schemas.microsoft.com/office/drawing/2014/main" id="{C99A5EA3-11D1-AD7A-0B5D-C853B45CB95A}"/>
              </a:ext>
            </a:extLst>
          </p:cNvPr>
          <p:cNvSpPr/>
          <p:nvPr/>
        </p:nvSpPr>
        <p:spPr>
          <a:xfrm>
            <a:off x="52249" y="0"/>
            <a:ext cx="12087497" cy="1194317"/>
          </a:xfrm>
          <a:prstGeom prst="roundRect">
            <a:avLst/>
          </a:prstGeom>
          <a:solidFill>
            <a:schemeClr val="accent1">
              <a:lumMod val="60000"/>
              <a:lumOff val="40000"/>
            </a:schemeClr>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Biện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pháp</a:t>
            </a:r>
            <a:r>
              <a:rPr lang="en-US" sz="2400" b="1" dirty="0">
                <a:solidFill>
                  <a:schemeClr val="tx1"/>
                </a:solidFill>
                <a:latin typeface="Times New Roman" panose="02020603050405020304" pitchFamily="18" charset="0"/>
                <a:cs typeface="Times New Roman" panose="02020603050405020304" pitchFamily="18" charset="0"/>
              </a:rPr>
              <a:t> 2: </a:t>
            </a:r>
            <a:r>
              <a:rPr lang="vi-VN" sz="2400" b="1" dirty="0">
                <a:solidFill>
                  <a:schemeClr val="tx1"/>
                </a:solidFill>
                <a:latin typeface="Times New Roman" panose="02020603050405020304" pitchFamily="18" charset="0"/>
                <a:cs typeface="Times New Roman" panose="02020603050405020304" pitchFamily="18" charset="0"/>
              </a:rPr>
              <a:t>Trẻ được là “ trung tâm”, luôn hạnh phúc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lớp</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89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067"/>
            <a:ext cx="12192000" cy="5693866"/>
          </a:xfrm>
          <a:prstGeom prst="rect">
            <a:avLst/>
          </a:prstGeom>
          <a:solidFill>
            <a:srgbClr val="00FFFF"/>
          </a:solid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Trong </a:t>
            </a:r>
            <a:r>
              <a:rPr lang="en-US" sz="2800" dirty="0" err="1">
                <a:latin typeface="Times New Roman" panose="02020603050405020304" pitchFamily="18" charset="0"/>
                <a:cs typeface="Times New Roman" panose="02020603050405020304" pitchFamily="18" charset="0"/>
              </a:rPr>
              <a:t>mội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quan tâm, chú ý đến từng cá nhân, từng tính cách của các con. Luôn động viên trẻ tự tin vào bản thân: “Cô tin nhất định con sẽ làm được”, “Lần sau con sẽ làm tốt hơn”… khuyến khích trẻ tham gia, hợp tác để cùng phát triển. Khuyến khích trẻ trao đổi, hợp tác thực hiện ý tưởng chơi (cùng hoạt động và giúp đỡ lẫn nhau). Trẻ được lựa chọn góc chơi, khu vực chơi, trẻ được lựa chọn đồ chơi, trẻ được lựa chọn vai chơi.Trẻ được đưa ra quyết định trong quá trình chơi, trong quá trình chơi đôi khi trẻ được thay đổi luật chơi cho phù hợp với hoàn cảnh thực tế diễn ra khi chơi.Trong quá trình chơi trẻ có thể được giao lưu sang các góc chơi khác nhau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833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5070"/>
            <a:ext cx="12192000" cy="584775"/>
          </a:xfrm>
          <a:prstGeom prst="rect">
            <a:avLst/>
          </a:prstGeom>
        </p:spPr>
        <p:txBody>
          <a:bodyPr wrap="square">
            <a:spAutoFit/>
          </a:bodyPr>
          <a:lstStyle/>
          <a:p>
            <a:pPr indent="457200" algn="just">
              <a:spcAft>
                <a:spcPts val="0"/>
              </a:spcAft>
            </a:pPr>
            <a:r>
              <a:rPr lang="en-US" sz="3200" b="1">
                <a:solidFill>
                  <a:srgbClr val="FF0000"/>
                </a:solidFill>
                <a:latin typeface="Times New Roman" panose="02020603050405020304" pitchFamily="18" charset="0"/>
              </a:rPr>
              <a:t> </a:t>
            </a:r>
            <a:endParaRPr lang="en-US" sz="3200" dirty="0">
              <a:solidFill>
                <a:srgbClr val="FF0000"/>
              </a:solidFill>
              <a:effectLst/>
            </a:endParaRPr>
          </a:p>
        </p:txBody>
      </p:sp>
      <p:pic>
        <p:nvPicPr>
          <p:cNvPr id="3" name="Picture 2">
            <a:extLst>
              <a:ext uri="{FF2B5EF4-FFF2-40B4-BE49-F238E27FC236}">
                <a16:creationId xmlns:a16="http://schemas.microsoft.com/office/drawing/2014/main" id="{70D27E58-FE65-FADF-E4B1-2AD09502B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257452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
            <a:ext cx="5678128" cy="6927409"/>
          </a:xfrm>
          <a:prstGeom prst="rect">
            <a:avLst/>
          </a:prstGeom>
          <a:solidFill>
            <a:srgbClr val="00B0F0"/>
          </a:solidFill>
        </p:spPr>
        <p:txBody>
          <a:bodyPr wrap="square">
            <a:spAutoFit/>
          </a:bodyPr>
          <a:lstStyle/>
          <a:p>
            <a:pPr indent="457200" algn="just">
              <a:lnSpc>
                <a:spcPct val="115000"/>
              </a:lnSpc>
            </a:pP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khen</a:t>
            </a:r>
            <a:endParaRPr lang="en-US" sz="2400" dirty="0">
              <a:latin typeface="Times New Roman" panose="02020603050405020304" pitchFamily="18" charset="0"/>
              <a:cs typeface="Times New Roman" panose="02020603050405020304" pitchFamily="18" charset="0"/>
            </a:endParaRPr>
          </a:p>
          <a:p>
            <a:pPr indent="457200"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673543B-3A09-B40F-3246-C0CFED26E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128" y="0"/>
            <a:ext cx="6513871" cy="6858000"/>
          </a:xfrm>
          <a:prstGeom prst="rect">
            <a:avLst/>
          </a:prstGeom>
        </p:spPr>
      </p:pic>
    </p:spTree>
    <p:extLst>
      <p:ext uri="{BB962C8B-B14F-4D97-AF65-F5344CB8AC3E}">
        <p14:creationId xmlns:p14="http://schemas.microsoft.com/office/powerpoint/2010/main" val="123061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3ECE8-E734-02CC-0E18-C69C8635C90A}"/>
              </a:ext>
            </a:extLst>
          </p:cNvPr>
          <p:cNvSpPr>
            <a:spLocks noGrp="1"/>
          </p:cNvSpPr>
          <p:nvPr>
            <p:ph idx="1"/>
          </p:nvPr>
        </p:nvSpPr>
        <p:spPr>
          <a:xfrm>
            <a:off x="0" y="0"/>
            <a:ext cx="6902244" cy="6858000"/>
          </a:xfrm>
          <a:solidFill>
            <a:srgbClr val="FFCCFF"/>
          </a:solidFill>
        </p:spPr>
        <p:txBody>
          <a:bodyPr/>
          <a:lstStyle/>
          <a:p>
            <a:pPr algn="just"/>
            <a:r>
              <a:rPr lang="en-US" sz="2200" dirty="0">
                <a:solidFill>
                  <a:srgbClr val="0E2841"/>
                </a:solidFill>
                <a:effectLst/>
                <a:latin typeface="Times New Roman" panose="02020603050405020304" pitchFamily="18" charset="0"/>
                <a:ea typeface="Times New Roman" panose="02020603050405020304" pitchFamily="18" charset="0"/>
              </a:rPr>
              <a:t>Trong </a:t>
            </a:r>
            <a:r>
              <a:rPr lang="en-US" sz="2200" dirty="0" err="1">
                <a:solidFill>
                  <a:srgbClr val="0E2841"/>
                </a:solidFill>
                <a:effectLst/>
                <a:latin typeface="Times New Roman" panose="02020603050405020304" pitchFamily="18" charset="0"/>
                <a:ea typeface="Times New Roman" panose="02020603050405020304" pitchFamily="18" charset="0"/>
              </a:rPr>
              <a:t>hoạt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động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tôi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thường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chú</a:t>
            </a:r>
            <a:r>
              <a:rPr lang="en-US" sz="2200" dirty="0">
                <a:solidFill>
                  <a:srgbClr val="0E2841"/>
                </a:solidFill>
                <a:effectLst/>
                <a:latin typeface="Times New Roman" panose="02020603050405020304" pitchFamily="18" charset="0"/>
                <a:ea typeface="Times New Roman" panose="02020603050405020304" pitchFamily="18" charset="0"/>
              </a:rPr>
              <a:t> ý </a:t>
            </a:r>
            <a:r>
              <a:rPr lang="en-US" sz="2200" dirty="0" err="1">
                <a:solidFill>
                  <a:srgbClr val="0E2841"/>
                </a:solidFill>
                <a:effectLst/>
                <a:latin typeface="Times New Roman" panose="02020603050405020304" pitchFamily="18" charset="0"/>
                <a:ea typeface="Times New Roman" panose="02020603050405020304" pitchFamily="18" charset="0"/>
              </a:rPr>
              <a:t>dạy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hoà</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vào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vai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sẽ</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hiện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được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vai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của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bằng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cách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hoà</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vai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cùng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1 </a:t>
            </a:r>
            <a:r>
              <a:rPr lang="en-US" sz="2200" dirty="0" err="1">
                <a:solidFill>
                  <a:srgbClr val="0E2841"/>
                </a:solidFill>
                <a:effectLst/>
                <a:latin typeface="Times New Roman" panose="02020603050405020304" pitchFamily="18" charset="0"/>
                <a:ea typeface="Times New Roman" panose="02020603050405020304" pitchFamily="18" charset="0"/>
              </a:rPr>
              <a:t>người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bạn</a:t>
            </a:r>
            <a:r>
              <a:rPr lang="en-US" sz="2200" dirty="0">
                <a:solidFill>
                  <a:srgbClr val="0E2841"/>
                </a:solidFill>
                <a:effectLst/>
                <a:latin typeface="Times New Roman" panose="02020603050405020304" pitchFamily="18" charset="0"/>
                <a:ea typeface="Times New Roman" panose="02020603050405020304" pitchFamily="18" charset="0"/>
              </a:rPr>
              <a:t> 1 </a:t>
            </a:r>
            <a:r>
              <a:rPr lang="en-US" sz="2200" dirty="0" err="1">
                <a:solidFill>
                  <a:srgbClr val="0E2841"/>
                </a:solidFill>
                <a:effectLst/>
                <a:latin typeface="Times New Roman" panose="02020603050405020304" pitchFamily="18" charset="0"/>
                <a:ea typeface="Times New Roman" panose="02020603050405020304" pitchFamily="18" charset="0"/>
              </a:rPr>
              <a:t>người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mẹ</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cùng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và</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hướng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dẫn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hiện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đúng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vai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của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góc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phân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vai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trò</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bán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hàng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thì</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xưng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hô</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giống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những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người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đang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mua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bán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biết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ơn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mời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chào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khách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trò</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mẹ</a:t>
            </a:r>
            <a:r>
              <a:rPr lang="en-US" sz="2200" dirty="0">
                <a:solidFill>
                  <a:srgbClr val="0E2841"/>
                </a:solidFill>
                <a:effectLst/>
                <a:latin typeface="Times New Roman" panose="02020603050405020304" pitchFamily="18" charset="0"/>
                <a:ea typeface="Times New Roman" panose="02020603050405020304" pitchFamily="18" charset="0"/>
              </a:rPr>
              <a:t> con </a:t>
            </a:r>
            <a:r>
              <a:rPr lang="en-US" sz="2200" dirty="0" err="1">
                <a:solidFill>
                  <a:srgbClr val="0E2841"/>
                </a:solidFill>
                <a:effectLst/>
                <a:latin typeface="Times New Roman" panose="02020603050405020304" pitchFamily="18" charset="0"/>
                <a:ea typeface="Times New Roman" panose="02020603050405020304" pitchFamily="18" charset="0"/>
              </a:rPr>
              <a:t>thì</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tôi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âu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yếm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vỗ</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về</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mẹ</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của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từ</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đó</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cũng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thấy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hạnh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phúc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vẽ</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khi</a:t>
            </a:r>
            <a:r>
              <a:rPr lang="en-US" sz="2200" dirty="0">
                <a:solidFill>
                  <a:srgbClr val="0E2841"/>
                </a:solidFill>
                <a:effectLst/>
                <a:latin typeface="Times New Roman" panose="02020603050405020304" pitchFamily="18" charset="0"/>
                <a:ea typeface="Times New Roman" panose="02020603050405020304" pitchFamily="18" charset="0"/>
              </a:rPr>
              <a:t> ở </a:t>
            </a:r>
            <a:r>
              <a:rPr lang="en-US" sz="2200" dirty="0" err="1">
                <a:solidFill>
                  <a:srgbClr val="0E2841"/>
                </a:solidFill>
                <a:effectLst/>
                <a:latin typeface="Times New Roman" panose="02020603050405020304" pitchFamily="18" charset="0"/>
                <a:ea typeface="Times New Roman" panose="02020603050405020304" pitchFamily="18" charset="0"/>
              </a:rPr>
              <a:t>bên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cô</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ngày</a:t>
            </a:r>
            <a:r>
              <a:rPr lang="en-US" sz="2200" dirty="0">
                <a:solidFill>
                  <a:srgbClr val="FF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algn="just"/>
            <a:r>
              <a:rPr lang="en-US" sz="2200" dirty="0" err="1">
                <a:solidFill>
                  <a:srgbClr val="0E2841"/>
                </a:solidFill>
                <a:effectLst/>
                <a:latin typeface="Times New Roman" panose="02020603050405020304" pitchFamily="18" charset="0"/>
                <a:ea typeface="Times New Roman" panose="02020603050405020304" pitchFamily="18" charset="0"/>
              </a:rPr>
              <a:t>Các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góc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những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đồ</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trưng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bài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vừa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tầm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với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thoả</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sức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nguyên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vật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liệu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tham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gia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phù</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hợp</a:t>
            </a:r>
            <a:r>
              <a:rPr lang="en-US" sz="2200" dirty="0">
                <a:solidFill>
                  <a:srgbClr val="0E2841"/>
                </a:solidFill>
                <a:effectLst/>
                <a:latin typeface="Times New Roman" panose="02020603050405020304" pitchFamily="18" charset="0"/>
                <a:ea typeface="Times New Roman" panose="02020603050405020304" pitchFamily="18" charset="0"/>
              </a:rPr>
              <a:t> an </a:t>
            </a:r>
            <a:r>
              <a:rPr lang="en-US" sz="2200" dirty="0" err="1">
                <a:solidFill>
                  <a:srgbClr val="0E2841"/>
                </a:solidFill>
                <a:effectLst/>
                <a:latin typeface="Times New Roman" panose="02020603050405020304" pitchFamily="18" charset="0"/>
                <a:ea typeface="Times New Roman" panose="02020603050405020304" pitchFamily="18" charset="0"/>
              </a:rPr>
              <a:t>toàn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với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trong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lúc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cô</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hướng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dẫn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định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hướng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ra</a:t>
            </a:r>
            <a:r>
              <a:rPr lang="en-US" sz="2200" dirty="0">
                <a:solidFill>
                  <a:srgbClr val="0E2841"/>
                </a:solidFill>
                <a:effectLst/>
                <a:latin typeface="Times New Roman" panose="02020603050405020304" pitchFamily="18" charset="0"/>
                <a:ea typeface="Times New Roman" panose="02020603050405020304" pitchFamily="18" charset="0"/>
              </a:rPr>
              <a:t> ý </a:t>
            </a:r>
            <a:r>
              <a:rPr lang="en-US" sz="2200" dirty="0" err="1">
                <a:solidFill>
                  <a:srgbClr val="0E2841"/>
                </a:solidFill>
                <a:effectLst/>
                <a:latin typeface="Times New Roman" panose="02020603050405020304" pitchFamily="18" charset="0"/>
                <a:ea typeface="Times New Roman" panose="02020603050405020304" pitchFamily="18" charset="0"/>
              </a:rPr>
              <a:t>tưởng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sáng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ra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sản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phẩm</a:t>
            </a:r>
            <a:r>
              <a:rPr lang="en-US" sz="2200" dirty="0">
                <a:solidFill>
                  <a:srgbClr val="0E2841"/>
                </a:solidFill>
                <a:effectLst/>
                <a:latin typeface="Helvetica" panose="020B0604020202020204" pitchFamily="34" charset="0"/>
                <a:ea typeface="Times New Roman" panose="02020603050405020304" pitchFamily="18" charset="0"/>
              </a:rPr>
              <a:t> . </a:t>
            </a:r>
            <a:r>
              <a:rPr lang="en-US" sz="2200" dirty="0" err="1">
                <a:solidFill>
                  <a:srgbClr val="0E2841"/>
                </a:solidFill>
                <a:effectLst/>
                <a:latin typeface="Times New Roman" panose="02020603050405020304" pitchFamily="18" charset="0"/>
                <a:ea typeface="Times New Roman" panose="02020603050405020304" pitchFamily="18" charset="0"/>
              </a:rPr>
              <a:t>trong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mọi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hoạt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động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tôi</a:t>
            </a:r>
            <a:r>
              <a:rPr lang="en-US" sz="2200" dirty="0">
                <a:solidFill>
                  <a:srgbClr val="0E2841"/>
                </a:solidFill>
                <a:effectLst/>
                <a:latin typeface="Times New Roman" panose="02020603050405020304" pitchFamily="18" charset="0"/>
                <a:ea typeface="Times New Roman" panose="02020603050405020304" pitchFamily="18" charset="0"/>
              </a:rPr>
              <a:t> l</a:t>
            </a:r>
            <a:r>
              <a:rPr lang="vi-VN" sz="2200" dirty="0">
                <a:solidFill>
                  <a:srgbClr val="0E2841"/>
                </a:solidFill>
                <a:effectLst/>
                <a:latin typeface="Times New Roman" panose="02020603050405020304" pitchFamily="18" charset="0"/>
                <a:ea typeface="Times New Roman" panose="02020603050405020304" pitchFamily="18" charset="0"/>
              </a:rPr>
              <a:t>uôn tin tưởng, khuyến khích 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tuyên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dương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cuối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ngày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bằng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cách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nhận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xét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cấm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cờ</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bé</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ngoan</a:t>
            </a:r>
            <a:r>
              <a:rPr lang="vi-VN" sz="2200" dirty="0">
                <a:solidFill>
                  <a:srgbClr val="0E2841"/>
                </a:solidFill>
                <a:effectLst/>
                <a:latin typeface="Times New Roman" panose="02020603050405020304" pitchFamily="18" charset="0"/>
                <a:ea typeface="Times New Roman" panose="02020603050405020304" pitchFamily="18" charset="0"/>
              </a:rPr>
              <a:t>. Khen ngợi, động viên những thành công dù nhỏ của trẻ một cách kịp thời, không chê cười khi trẻ thất bại, động viên để trẻ tiếp tục cố gắng.</a:t>
            </a:r>
            <a:r>
              <a:rPr lang="vi-VN" sz="1800" dirty="0">
                <a:solidFill>
                  <a:srgbClr val="0E2841"/>
                </a:solidFill>
                <a:effectLst/>
                <a:latin typeface="Times New Roman" panose="02020603050405020304" pitchFamily="18" charset="0"/>
                <a:ea typeface="Times New Roman" panose="02020603050405020304" pitchFamily="18" charset="0"/>
              </a:rPr>
              <a:t> </a:t>
            </a:r>
            <a:r>
              <a:rPr lang="vi-VN" sz="2200" dirty="0">
                <a:solidFill>
                  <a:srgbClr val="0E2841"/>
                </a:solidFill>
                <a:effectLst/>
                <a:latin typeface="Times New Roman" panose="02020603050405020304" pitchFamily="18" charset="0"/>
                <a:ea typeface="Times New Roman" panose="02020603050405020304" pitchFamily="18" charset="0"/>
              </a:rPr>
              <a:t>Giáo viên là người mẹ khi chăm sóc các con, là người bạn khi học, khi chơi cùng các con</a:t>
            </a:r>
            <a:r>
              <a:rPr lang="en-US" sz="2200" dirty="0">
                <a:solidFill>
                  <a:srgbClr val="0E2841"/>
                </a:solidFill>
                <a:effectLst/>
                <a:latin typeface="Times New Roman" panose="02020603050405020304" pitchFamily="18" charset="0"/>
                <a:ea typeface="Times New Roman" panose="02020603050405020304" pitchFamily="18" charset="0"/>
              </a:rPr>
              <a:t>.</a:t>
            </a:r>
          </a:p>
          <a:p>
            <a:endParaRPr lang="en-US" sz="2200" dirty="0">
              <a:effectLs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0AB94728-47BB-D11C-0D1F-E13A1EC7A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244" y="-1"/>
            <a:ext cx="5289755" cy="6857999"/>
          </a:xfrm>
          <a:prstGeom prst="rect">
            <a:avLst/>
          </a:prstGeom>
        </p:spPr>
      </p:pic>
    </p:spTree>
    <p:extLst>
      <p:ext uri="{BB962C8B-B14F-4D97-AF65-F5344CB8AC3E}">
        <p14:creationId xmlns:p14="http://schemas.microsoft.com/office/powerpoint/2010/main" val="48011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2000"/>
                                        <p:tgtEl>
                                          <p:spTgt spid="7"/>
                                        </p:tgtEl>
                                      </p:cBhvr>
                                    </p:animEffect>
                                    <p:anim calcmode="lin" valueType="num">
                                      <p:cBhvr>
                                        <p:cTn id="62" dur="2000" fill="hold"/>
                                        <p:tgtEl>
                                          <p:spTgt spid="7"/>
                                        </p:tgtEl>
                                        <p:attrNameLst>
                                          <p:attrName>ppt_w</p:attrName>
                                        </p:attrNameLst>
                                      </p:cBhvr>
                                      <p:tavLst>
                                        <p:tav tm="0" fmla="#ppt_w*sin(2.5*pi*$)">
                                          <p:val>
                                            <p:fltVal val="0"/>
                                          </p:val>
                                        </p:tav>
                                        <p:tav tm="100000">
                                          <p:val>
                                            <p:fltVal val="1"/>
                                          </p:val>
                                        </p:tav>
                                      </p:tavLst>
                                    </p:anim>
                                    <p:anim calcmode="lin" valueType="num">
                                      <p:cBhvr>
                                        <p:cTn id="6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920621"/>
            <a:ext cx="12192002" cy="5016758"/>
          </a:xfrm>
          <a:prstGeom prst="rect">
            <a:avLst/>
          </a:prstGeom>
          <a:solidFill>
            <a:srgbClr val="FFFF00"/>
          </a:solidFill>
        </p:spPr>
        <p:txBody>
          <a:bodyPr wrap="square">
            <a:spAutoFit/>
          </a:bodyPr>
          <a:lstStyle/>
          <a:p>
            <a:pPr algn="just"/>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Làm được điều đó thì tôi tin chắc chắn, các con sẽ rất vui khi được đến lớp. Chính vì vậy tôi còn học cách lắng nghe vì nhờ đó tôi hiểu được các con, chăm sóc dạy dỗ các con có hiệu quả. Và quan trọng hơn cả, tôi đang học cách sống hạnh phúc trong từng khoảnh khắc, học cách cảm nhận hạnh phúc từ những điều bình dị nhất những ánh mắt ngây thơ như biết nói của các con, hay một câu nói hồn nhiên,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 con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vi-VN" sz="2800" dirty="0">
                <a:latin typeface="Times New Roman" panose="02020603050405020304" pitchFamily="18" charset="0"/>
                <a:cs typeface="Times New Roman" panose="02020603050405020304" pitchFamily="18" charset="0"/>
              </a:rPr>
              <a:t> biểu cảm yêu thương từ các con. “Hạnh phúc đến từ những điều rất nhỏ bé và bình dị chứ không phải là điều gì to tát, xa vời.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067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0"/>
            <a:ext cx="12191999" cy="969818"/>
          </a:xfrm>
          <a:prstGeom prst="roundRect">
            <a:avLst/>
          </a:prstGeom>
          <a:solidFill>
            <a:schemeClr val="accent2">
              <a:lumMod val="60000"/>
              <a:lumOff val="40000"/>
            </a:schemeClr>
          </a:solidFill>
          <a:ln w="28575">
            <a:solidFill>
              <a:srgbClr val="FFFF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br>
              <a:rPr lang="en-US" sz="3600" b="1" dirty="0">
                <a:solidFill>
                  <a:srgbClr val="FF0000"/>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3.</a:t>
            </a: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Giải pháp </a:t>
            </a:r>
            <a:r>
              <a:rPr lang="en-US" sz="3600" b="1" dirty="0">
                <a:solidFill>
                  <a:schemeClr val="tx1"/>
                </a:solidFill>
                <a:latin typeface="Times New Roman" panose="02020603050405020304" pitchFamily="18" charset="0"/>
                <a:cs typeface="Times New Roman" panose="02020603050405020304" pitchFamily="18" charset="0"/>
              </a:rPr>
              <a:t>3</a:t>
            </a:r>
            <a:r>
              <a:rPr lang="vi-VN" sz="3600" b="1" dirty="0">
                <a:solidFill>
                  <a:schemeClr val="tx1"/>
                </a:solidFill>
                <a:latin typeface="Times New Roman" panose="02020603050405020304" pitchFamily="18" charset="0"/>
                <a:cs typeface="Times New Roman" panose="02020603050405020304" pitchFamily="18" charset="0"/>
              </a:rPr>
              <a:t>: Phối hợp với phụ huynh trong công tác giáo dục</a:t>
            </a:r>
            <a:br>
              <a:rPr lang="en-US" dirty="0"/>
            </a:br>
            <a:endParaRPr lang="en-US" dirty="0"/>
          </a:p>
        </p:txBody>
      </p:sp>
      <p:sp>
        <p:nvSpPr>
          <p:cNvPr id="7" name="Rectangle 6"/>
          <p:cNvSpPr/>
          <p:nvPr/>
        </p:nvSpPr>
        <p:spPr>
          <a:xfrm>
            <a:off x="0" y="1136074"/>
            <a:ext cx="7315200" cy="6008889"/>
          </a:xfrm>
          <a:prstGeom prst="rect">
            <a:avLst/>
          </a:prstGeom>
          <a:solidFill>
            <a:srgbClr val="FF3300"/>
          </a:solidFill>
        </p:spPr>
        <p:txBody>
          <a:bodyPr wrap="square">
            <a:spAutoFit/>
          </a:bodyPr>
          <a:lstStyle/>
          <a:p>
            <a:pPr algn="just"/>
            <a:r>
              <a:rPr lang="vi-VN" sz="2500" dirty="0">
                <a:latin typeface="+mj-lt"/>
              </a:rPr>
              <a:t>Giải pháp này nhằm gắn kết giữa giáo viên với phụ huynh và </a:t>
            </a:r>
            <a:r>
              <a:rPr lang="en-US" sz="2500" dirty="0" err="1">
                <a:latin typeface="+mj-lt"/>
              </a:rPr>
              <a:t>trẻ</a:t>
            </a:r>
            <a:r>
              <a:rPr lang="vi-VN" sz="2500" dirty="0">
                <a:latin typeface="+mj-lt"/>
              </a:rPr>
              <a:t>. Giúp trẻ yêu thích và muốn đến lớp, giúp cha mẹ </a:t>
            </a:r>
            <a:r>
              <a:rPr lang="en-US" sz="2500" dirty="0" err="1">
                <a:latin typeface="+mj-lt"/>
              </a:rPr>
              <a:t>trẻ</a:t>
            </a:r>
            <a:r>
              <a:rPr lang="en-US" sz="2500" dirty="0">
                <a:latin typeface="+mj-lt"/>
              </a:rPr>
              <a:t> </a:t>
            </a:r>
            <a:r>
              <a:rPr lang="vi-VN" sz="2500" dirty="0">
                <a:latin typeface="+mj-lt"/>
              </a:rPr>
              <a:t>và cô giáo thực sự hạnh phúc. Giúp phụ huynh yên tâm và có cách nhìn nhận tốt hơn về giáo viên và là cầu nối để phụ huynh có nhiều thời gian bên con trẻ nhiều hơn.</a:t>
            </a:r>
            <a:endParaRPr lang="en-US" sz="2500" dirty="0">
              <a:latin typeface="+mj-lt"/>
            </a:endParaRPr>
          </a:p>
          <a:p>
            <a:pPr algn="just"/>
            <a:r>
              <a:rPr lang="en-US" sz="2500" dirty="0">
                <a:latin typeface="Times New Roman" panose="02020603050405020304" pitchFamily="18" charset="0"/>
                <a:cs typeface="Times New Roman" panose="02020603050405020304" pitchFamily="18" charset="0"/>
              </a:rPr>
              <a:t>Trong </a:t>
            </a:r>
            <a:r>
              <a:rPr lang="en-US" sz="2500" dirty="0" err="1">
                <a:latin typeface="Times New Roman" panose="02020603050405020304" pitchFamily="18" charset="0"/>
                <a:cs typeface="Times New Roman" panose="02020603050405020304" pitchFamily="18" charset="0"/>
              </a:rPr>
              <a:t>giờ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bé</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ngoan</a:t>
            </a:r>
            <a:r>
              <a:rPr lang="en-US" sz="2500" dirty="0">
                <a:latin typeface="Times New Roman" panose="02020603050405020304" pitchFamily="18" charset="0"/>
                <a:cs typeface="Times New Roman" panose="02020603050405020304" pitchFamily="18" charset="0"/>
              </a:rPr>
              <a:t> hay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giúp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chú</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gửi</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a:t>
            </a:r>
          </a:p>
          <a:p>
            <a:pPr indent="457200" algn="just">
              <a:lnSpc>
                <a:spcPct val="11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80B1222-B32E-3BC9-4313-8310D2ABE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684" y="1136074"/>
            <a:ext cx="4729314" cy="5718011"/>
          </a:xfrm>
          <a:prstGeom prst="rect">
            <a:avLst/>
          </a:prstGeom>
        </p:spPr>
      </p:pic>
    </p:spTree>
    <p:extLst>
      <p:ext uri="{BB962C8B-B14F-4D97-AF65-F5344CB8AC3E}">
        <p14:creationId xmlns:p14="http://schemas.microsoft.com/office/powerpoint/2010/main" val="54179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845"/>
            <a:ext cx="7050992" cy="6186309"/>
          </a:xfrm>
          <a:prstGeom prst="rect">
            <a:avLst/>
          </a:prstGeom>
          <a:solidFill>
            <a:srgbClr val="CCFF66"/>
          </a:solid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hường xuyên trao đổi thông tin, tương tác với phụ huynh qua các hình ảnh các con hoạt động ở tr</a:t>
            </a:r>
            <a:r>
              <a:rPr lang="en-US" sz="3600" dirty="0" err="1">
                <a:latin typeface="Times New Roman" panose="02020603050405020304" pitchFamily="18" charset="0"/>
                <a:cs typeface="Times New Roman" panose="02020603050405020304" pitchFamily="18" charset="0"/>
              </a:rPr>
              <a:t>ường</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lớp</a:t>
            </a:r>
            <a:r>
              <a:rPr lang="vi-VN" sz="3600" dirty="0">
                <a:latin typeface="Times New Roman" panose="02020603050405020304" pitchFamily="18" charset="0"/>
                <a:cs typeface="Times New Roman" panose="02020603050405020304" pitchFamily="18" charset="0"/>
              </a:rPr>
              <a:t> gửi lên nhóm zalo của 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1F76E1BA-2DB6-DD04-8B4F-904DE8A58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992" y="0"/>
            <a:ext cx="5141008" cy="6858000"/>
          </a:xfrm>
          <a:prstGeom prst="rect">
            <a:avLst/>
          </a:prstGeom>
        </p:spPr>
      </p:pic>
    </p:spTree>
    <p:extLst>
      <p:ext uri="{BB962C8B-B14F-4D97-AF65-F5344CB8AC3E}">
        <p14:creationId xmlns:p14="http://schemas.microsoft.com/office/powerpoint/2010/main" val="407485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2377440"/>
            <a:ext cx="2756263" cy="2312126"/>
          </a:xfrm>
          <a:prstGeom prst="rect">
            <a:avLst/>
          </a:prstGeom>
          <a:solidFill>
            <a:srgbClr val="FFCCFF"/>
          </a:solidFill>
          <a:ln w="28575">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rPr>
              <a:t>NỘI DUNG BÁO CÁO</a:t>
            </a:r>
            <a:endParaRPr lang="en-US" sz="3600" b="1" dirty="0">
              <a:solidFill>
                <a:schemeClr val="tx1"/>
              </a:solidFill>
              <a:latin typeface="+mj-lt"/>
            </a:endParaRPr>
          </a:p>
        </p:txBody>
      </p:sp>
      <p:sp>
        <p:nvSpPr>
          <p:cNvPr id="5" name="Rounded Rectangle 4"/>
          <p:cNvSpPr/>
          <p:nvPr/>
        </p:nvSpPr>
        <p:spPr>
          <a:xfrm>
            <a:off x="5223163" y="291787"/>
            <a:ext cx="6468035" cy="1240972"/>
          </a:xfrm>
          <a:prstGeom prst="roundRect">
            <a:avLst/>
          </a:prstGeom>
          <a:solidFill>
            <a:srgbClr val="FFFF66"/>
          </a:solidFill>
          <a:ln w="2857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a:t>
            </a:r>
            <a:r>
              <a:rPr lang="vi-VN" sz="3200" b="1" dirty="0">
                <a:solidFill>
                  <a:schemeClr val="tx1"/>
                </a:solidFill>
                <a:latin typeface="Times New Roman" panose="02020603050405020304" pitchFamily="18" charset="0"/>
                <a:cs typeface="Times New Roman" panose="02020603050405020304" pitchFamily="18" charset="0"/>
              </a:rPr>
              <a:t>.</a:t>
            </a:r>
            <a:r>
              <a:rPr lang="en-US" sz="3200" b="1" dirty="0">
                <a:solidFill>
                  <a:schemeClr val="tx1"/>
                </a:solidFill>
                <a:latin typeface="Times New Roman" panose="02020603050405020304" pitchFamily="18" charset="0"/>
                <a:cs typeface="Times New Roman" panose="02020603050405020304" pitchFamily="18" charset="0"/>
              </a:rPr>
              <a:t> THỰC TRẠNG VÀ NGUYÊN NHÂN</a:t>
            </a:r>
          </a:p>
        </p:txBody>
      </p:sp>
      <p:sp>
        <p:nvSpPr>
          <p:cNvPr id="15" name="Rounded Rectangle 14"/>
          <p:cNvSpPr/>
          <p:nvPr/>
        </p:nvSpPr>
        <p:spPr>
          <a:xfrm>
            <a:off x="5319016" y="2527284"/>
            <a:ext cx="6468036" cy="1240972"/>
          </a:xfrm>
          <a:prstGeom prst="roundRect">
            <a:avLst/>
          </a:prstGeom>
          <a:solidFill>
            <a:schemeClr val="accent1"/>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mj-lt"/>
              </a:rPr>
              <a:t>BIỆN PHÁP</a:t>
            </a:r>
            <a:r>
              <a:rPr lang="en-US" sz="3200" b="1" dirty="0">
                <a:solidFill>
                  <a:schemeClr val="tx1"/>
                </a:solidFill>
                <a:latin typeface="+mj-lt"/>
              </a:rPr>
              <a:t> </a:t>
            </a:r>
            <a:r>
              <a:rPr lang="en-US" sz="3200" b="1" dirty="0">
                <a:solidFill>
                  <a:schemeClr val="tx1"/>
                </a:solidFill>
                <a:latin typeface="Times New Roman" panose="02020603050405020304" pitchFamily="18" charset="0"/>
                <a:cs typeface="Times New Roman" panose="02020603050405020304" pitchFamily="18" charset="0"/>
              </a:rPr>
              <a:t>ĐÃ THỰC HIỆN</a:t>
            </a:r>
          </a:p>
        </p:txBody>
      </p:sp>
      <p:sp>
        <p:nvSpPr>
          <p:cNvPr id="16" name="Rounded Rectangle 15"/>
          <p:cNvSpPr/>
          <p:nvPr/>
        </p:nvSpPr>
        <p:spPr>
          <a:xfrm>
            <a:off x="5723965" y="4897624"/>
            <a:ext cx="6468035" cy="1240972"/>
          </a:xfrm>
          <a:prstGeom prst="roundRect">
            <a:avLst/>
          </a:prstGeom>
          <a:solidFill>
            <a:srgbClr val="FF99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III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mj-lt"/>
              </a:rPr>
              <a:t>KHẢ NĂNG ÁP DỤNG </a:t>
            </a:r>
            <a:r>
              <a:rPr lang="en-US" sz="3200" b="1" dirty="0">
                <a:solidFill>
                  <a:schemeClr val="tx1"/>
                </a:solidFill>
                <a:latin typeface="+mj-lt"/>
              </a:rPr>
              <a:t> </a:t>
            </a:r>
            <a:r>
              <a:rPr lang="vi-VN" sz="3200" b="1" dirty="0">
                <a:solidFill>
                  <a:schemeClr val="tx1"/>
                </a:solidFill>
                <a:latin typeface="+mj-lt"/>
              </a:rPr>
              <a:t>BIỆN PHÁP</a:t>
            </a:r>
            <a:r>
              <a:rPr lang="en-US" sz="3200" b="1" dirty="0">
                <a:solidFill>
                  <a:schemeClr val="tx1"/>
                </a:solidFill>
                <a:latin typeface="+mj-lt"/>
              </a:rPr>
              <a:t> </a:t>
            </a:r>
            <a:r>
              <a:rPr lang="en-US" sz="3200" b="1" dirty="0">
                <a:solidFill>
                  <a:schemeClr val="tx1"/>
                </a:solidFill>
                <a:latin typeface="Times New Roman" panose="02020603050405020304" pitchFamily="18" charset="0"/>
                <a:cs typeface="Times New Roman" panose="02020603050405020304" pitchFamily="18" charset="0"/>
              </a:rPr>
              <a:t>VÀ HIỆU QUẢ</a:t>
            </a:r>
          </a:p>
        </p:txBody>
      </p:sp>
      <p:cxnSp>
        <p:nvCxnSpPr>
          <p:cNvPr id="7" name="Straight Arrow Connector 6"/>
          <p:cNvCxnSpPr>
            <a:stCxn id="4" idx="3"/>
            <a:endCxn id="5" idx="1"/>
          </p:cNvCxnSpPr>
          <p:nvPr/>
        </p:nvCxnSpPr>
        <p:spPr>
          <a:xfrm flipV="1">
            <a:off x="3161211" y="912273"/>
            <a:ext cx="2061952" cy="262123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cxnSpLocks/>
            <a:stCxn id="4" idx="3"/>
          </p:cNvCxnSpPr>
          <p:nvPr/>
        </p:nvCxnSpPr>
        <p:spPr>
          <a:xfrm>
            <a:off x="3161211" y="3533503"/>
            <a:ext cx="2422171" cy="24404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cxnSpLocks/>
            <a:endCxn id="15" idx="1"/>
          </p:cNvCxnSpPr>
          <p:nvPr/>
        </p:nvCxnSpPr>
        <p:spPr>
          <a:xfrm flipV="1">
            <a:off x="3247802" y="3147770"/>
            <a:ext cx="2071214" cy="38573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676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DB285-5932-7467-D701-3B9B5F34A4C8}"/>
              </a:ext>
            </a:extLst>
          </p:cNvPr>
          <p:cNvSpPr txBox="1"/>
          <p:nvPr/>
        </p:nvSpPr>
        <p:spPr>
          <a:xfrm>
            <a:off x="147487" y="290833"/>
            <a:ext cx="5619135" cy="6276334"/>
          </a:xfrm>
          <a:prstGeom prst="rect">
            <a:avLst/>
          </a:prstGeom>
          <a:solidFill>
            <a:srgbClr val="00FFFF"/>
          </a:solidFill>
        </p:spPr>
        <p:txBody>
          <a:bodyPr wrap="square">
            <a:spAutoFit/>
          </a:bodyPr>
          <a:lstStyle/>
          <a:p>
            <a:pPr indent="457200" algn="just">
              <a:lnSpc>
                <a:spcPct val="115000"/>
              </a:lnSpc>
            </a:pPr>
            <a:r>
              <a:rPr lang="en-US" sz="3200" dirty="0" err="1">
                <a:solidFill>
                  <a:srgbClr val="0E2841"/>
                </a:solidFill>
                <a:effectLst/>
                <a:latin typeface="Times New Roman" panose="02020603050405020304" pitchFamily="18" charset="0"/>
                <a:ea typeface="Times New Roman" panose="02020603050405020304" pitchFamily="18" charset="0"/>
              </a:rPr>
              <a:t>Ngoài</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ra</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tôi</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dán</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những</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thông</a:t>
            </a:r>
            <a:r>
              <a:rPr lang="en-US" sz="3200" dirty="0">
                <a:solidFill>
                  <a:srgbClr val="0E2841"/>
                </a:solidFill>
                <a:effectLst/>
                <a:latin typeface="Times New Roman" panose="02020603050405020304" pitchFamily="18" charset="0"/>
                <a:ea typeface="Times New Roman" panose="02020603050405020304" pitchFamily="18" charset="0"/>
              </a:rPr>
              <a:t> tin </a:t>
            </a:r>
            <a:r>
              <a:rPr lang="en-US" sz="3200" dirty="0" err="1">
                <a:solidFill>
                  <a:srgbClr val="0E2841"/>
                </a:solidFill>
                <a:effectLst/>
                <a:latin typeface="Times New Roman" panose="02020603050405020304" pitchFamily="18" charset="0"/>
                <a:ea typeface="Times New Roman" panose="02020603050405020304" pitchFamily="18" charset="0"/>
              </a:rPr>
              <a:t>lên</a:t>
            </a:r>
            <a:r>
              <a:rPr lang="en-US" sz="3200" dirty="0">
                <a:solidFill>
                  <a:srgbClr val="0E2841"/>
                </a:solidFill>
                <a:effectLst/>
                <a:latin typeface="Times New Roman" panose="02020603050405020304" pitchFamily="18" charset="0"/>
                <a:ea typeface="Times New Roman" panose="02020603050405020304" pitchFamily="18" charset="0"/>
              </a:rPr>
              <a:t> </a:t>
            </a:r>
            <a:r>
              <a:rPr lang="en-US" sz="3200" dirty="0" err="1">
                <a:solidFill>
                  <a:srgbClr val="0E2841"/>
                </a:solidFill>
                <a:effectLst/>
                <a:latin typeface="Times New Roman" panose="02020603050405020304" pitchFamily="18" charset="0"/>
                <a:ea typeface="Times New Roman" panose="02020603050405020304" pitchFamily="18" charset="0"/>
              </a:rPr>
              <a:t>bảng</a:t>
            </a:r>
            <a:r>
              <a:rPr lang="vi-VN" sz="3200" dirty="0">
                <a:solidFill>
                  <a:srgbClr val="0E2841"/>
                </a:solidFill>
                <a:effectLst/>
                <a:latin typeface="Times New Roman" panose="02020603050405020304" pitchFamily="18" charset="0"/>
                <a:ea typeface="Times New Roman" panose="02020603050405020304" pitchFamily="18" charset="0"/>
              </a:rPr>
              <a:t> tin tuyên truyền ở cửa lớp là một hình thức gián tiếp giúp gắn kết giữa giáo viên, phụ huynh và trẻ. Thông tin trên bảng được chúng tôi cập nhật thường xuyên và liên tục giúp phụ huynh có các nhìn tổng quan về lớp học. Từ đó tăng thêm hiệu qu</a:t>
            </a:r>
            <a:r>
              <a:rPr lang="en-US" sz="3200" dirty="0">
                <a:solidFill>
                  <a:srgbClr val="0E2841"/>
                </a:solidFill>
                <a:effectLst/>
                <a:latin typeface="Times New Roman" panose="02020603050405020304" pitchFamily="18" charset="0"/>
                <a:ea typeface="Times New Roman" panose="02020603050405020304" pitchFamily="18" charset="0"/>
              </a:rPr>
              <a:t>ả</a:t>
            </a:r>
            <a:r>
              <a:rPr lang="vi-VN" sz="3200" dirty="0">
                <a:solidFill>
                  <a:srgbClr val="0E2841"/>
                </a:solidFill>
                <a:effectLst/>
                <a:latin typeface="Times New Roman" panose="02020603050405020304" pitchFamily="18" charset="0"/>
                <a:ea typeface="Times New Roman" panose="02020603050405020304" pitchFamily="18" charset="0"/>
              </a:rPr>
              <a:t> trong sợi dây liên hệ giữa giáo viên và phụ huynh.</a:t>
            </a:r>
            <a:r>
              <a:rPr lang="vi-VN" sz="3200" dirty="0">
                <a:solidFill>
                  <a:srgbClr val="FF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A50B3F94-7C6E-84AF-8176-2E3D6120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093" y="276085"/>
            <a:ext cx="6012420" cy="6276334"/>
          </a:xfrm>
          <a:prstGeom prst="rect">
            <a:avLst/>
          </a:prstGeom>
        </p:spPr>
      </p:pic>
    </p:spTree>
    <p:extLst>
      <p:ext uri="{BB962C8B-B14F-4D97-AF65-F5344CB8AC3E}">
        <p14:creationId xmlns:p14="http://schemas.microsoft.com/office/powerpoint/2010/main" val="155789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E33F37-BCCF-A1A6-B8F0-2A51A4FCB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0735" y="-14748"/>
            <a:ext cx="5043949" cy="6754760"/>
          </a:xfrm>
        </p:spPr>
      </p:pic>
      <p:pic>
        <p:nvPicPr>
          <p:cNvPr id="8" name="Picture 7">
            <a:extLst>
              <a:ext uri="{FF2B5EF4-FFF2-40B4-BE49-F238E27FC236}">
                <a16:creationId xmlns:a16="http://schemas.microsoft.com/office/drawing/2014/main" id="{DFC42EB6-4D26-91E1-7668-B65237BF5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90735" cy="6754760"/>
          </a:xfrm>
          <a:prstGeom prst="rect">
            <a:avLst/>
          </a:prstGeom>
        </p:spPr>
      </p:pic>
    </p:spTree>
    <p:extLst>
      <p:ext uri="{BB962C8B-B14F-4D97-AF65-F5344CB8AC3E}">
        <p14:creationId xmlns:p14="http://schemas.microsoft.com/office/powerpoint/2010/main" val="11831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28" y="520881"/>
            <a:ext cx="12083144" cy="6337119"/>
          </a:xfrm>
          <a:prstGeom prst="rect">
            <a:avLst/>
          </a:prstGeom>
          <a:solidFill>
            <a:schemeClr val="accent4"/>
          </a:solidFill>
        </p:spPr>
        <p:txBody>
          <a:bodyPr wrap="square">
            <a:spAutoFit/>
          </a:bodyPr>
          <a:lstStyle/>
          <a:p>
            <a:pPr algn="just"/>
            <a:r>
              <a:rPr lang="en-US" sz="4000" dirty="0">
                <a:solidFill>
                  <a:srgbClr val="000099"/>
                </a:solidFill>
                <a:latin typeface="Times New Roman" panose="02020603050405020304" pitchFamily="18" charset="0"/>
                <a:ea typeface="Calibri" panose="020F0502020204030204" pitchFamily="34" charset="0"/>
              </a:rPr>
              <a:t>    </a:t>
            </a:r>
          </a:p>
          <a:p>
            <a:pPr algn="just"/>
            <a:r>
              <a:rPr lang="en-US" sz="4000" dirty="0">
                <a:solidFill>
                  <a:srgbClr val="000099"/>
                </a:solidFill>
                <a:latin typeface="Times New Roman" panose="02020603050405020304" pitchFamily="18" charset="0"/>
                <a:ea typeface="Calibri" panose="020F0502020204030204" pitchFamily="34" charset="0"/>
              </a:rPr>
              <a:t>   </a:t>
            </a:r>
          </a:p>
          <a:p>
            <a:pPr algn="just">
              <a:lnSpc>
                <a:spcPct val="115000"/>
              </a:lnSpc>
            </a:pPr>
            <a:r>
              <a:rPr lang="en-US" sz="2800" dirty="0">
                <a:solidFill>
                  <a:srgbClr val="0E2841"/>
                </a:solidFill>
                <a:effectLst/>
                <a:latin typeface="Times New Roman" panose="02020603050405020304" pitchFamily="18" charset="0"/>
                <a:ea typeface="Calibri" panose="020F0502020204030204" pitchFamily="34" charset="0"/>
              </a:rPr>
              <a:t>        - Sau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áp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dụng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các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giải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pháp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giúp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3-4 </a:t>
            </a:r>
            <a:r>
              <a:rPr lang="en-US" sz="2800" dirty="0" err="1">
                <a:solidFill>
                  <a:srgbClr val="0E2841"/>
                </a:solidFill>
                <a:effectLst/>
                <a:latin typeface="Times New Roman" panose="02020603050405020304" pitchFamily="18" charset="0"/>
                <a:ea typeface="Calibri" panose="020F0502020204030204" pitchFamily="34" charset="0"/>
              </a:rPr>
              <a:t>tuổi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hạnh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phúc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đến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tại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mầm</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tôi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nhận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thấy</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hiệu</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quả</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đạt</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được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như</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sau</a:t>
            </a:r>
            <a:r>
              <a:rPr lang="en-US" sz="2800" dirty="0">
                <a:solidFill>
                  <a:srgbClr val="0E2841"/>
                </a:solidFill>
                <a:effectLst/>
                <a:latin typeface="Times New Roman" panose="02020603050405020304" pitchFamily="18" charset="0"/>
                <a:ea typeface="Calibri" panose="020F0502020204030204" pitchFamily="34" charset="0"/>
              </a:rPr>
              <a:t>.</a:t>
            </a:r>
            <a:br>
              <a:rPr lang="en-US" sz="2800" dirty="0">
                <a:solidFill>
                  <a:srgbClr val="0E2841"/>
                </a:solidFill>
                <a:effectLst/>
                <a:latin typeface="Times New Roman" panose="02020603050405020304" pitchFamily="18" charset="0"/>
                <a:ea typeface="Calibri" panose="020F0502020204030204" pitchFamily="34" charset="0"/>
              </a:rPr>
            </a:br>
            <a:r>
              <a:rPr lang="en-US" sz="2800" dirty="0">
                <a:solidFill>
                  <a:srgbClr val="0E2841"/>
                </a:solidFill>
                <a:effectLst/>
                <a:latin typeface="Times New Roman" panose="02020603050405020304" pitchFamily="18" charset="0"/>
                <a:ea typeface="Calibri" panose="020F0502020204030204" pitchFamily="34" charset="0"/>
              </a:rPr>
              <a:t>          + </a:t>
            </a:r>
            <a:r>
              <a:rPr lang="en-US" sz="2800" dirty="0" err="1">
                <a:solidFill>
                  <a:srgbClr val="0E2841"/>
                </a:solidFill>
                <a:effectLst/>
                <a:latin typeface="Times New Roman" panose="02020603050405020304" pitchFamily="18" charset="0"/>
                <a:ea typeface="Calibri" panose="020F0502020204030204" pitchFamily="34" charset="0"/>
              </a:rPr>
              <a:t>Đối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với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giáo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viên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Tôi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đã</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trau</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dồi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thêm</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việc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trang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trí</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nỗi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bật</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tạo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cho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cảm</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giác</a:t>
            </a:r>
            <a:r>
              <a:rPr lang="en-US" sz="2800" dirty="0">
                <a:solidFill>
                  <a:srgbClr val="0E2841"/>
                </a:solidFill>
                <a:effectLst/>
                <a:latin typeface="Times New Roman" panose="02020603050405020304" pitchFamily="18" charset="0"/>
                <a:ea typeface="Calibri" panose="020F0502020204030204" pitchFamily="34" charset="0"/>
              </a:rPr>
              <a:t> an </a:t>
            </a:r>
            <a:r>
              <a:rPr lang="en-US" sz="2800" dirty="0" err="1">
                <a:solidFill>
                  <a:srgbClr val="0E2841"/>
                </a:solidFill>
                <a:effectLst/>
                <a:latin typeface="Times New Roman" panose="02020603050405020304" pitchFamily="18" charset="0"/>
                <a:ea typeface="Calibri" panose="020F0502020204030204" pitchFamily="34" charset="0"/>
              </a:rPr>
              <a:t>toàn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hạnh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phúc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đến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nhẹ</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nhàng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yêu</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thương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khơi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gợi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tạo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niềm</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vui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mỗi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ngày</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giúp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tự</a:t>
            </a:r>
            <a:r>
              <a:rPr lang="en-US" sz="2800" dirty="0">
                <a:solidFill>
                  <a:srgbClr val="0E2841"/>
                </a:solidFill>
                <a:effectLst/>
                <a:latin typeface="Times New Roman" panose="02020603050405020304" pitchFamily="18" charset="0"/>
                <a:ea typeface="Calibri" panose="020F0502020204030204" pitchFamily="34" charset="0"/>
              </a:rPr>
              <a:t> tin </a:t>
            </a:r>
            <a:r>
              <a:rPr lang="en-US" sz="2800" dirty="0" err="1">
                <a:solidFill>
                  <a:srgbClr val="0E2841"/>
                </a:solidFill>
                <a:effectLst/>
                <a:latin typeface="Times New Roman" panose="02020603050405020304" pitchFamily="18" charset="0"/>
                <a:ea typeface="Calibri" panose="020F0502020204030204" pitchFamily="34" charset="0"/>
              </a:rPr>
              <a:t>vui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vẽ</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giao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tiếp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với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cô</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hàng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ngày</a:t>
            </a:r>
            <a:r>
              <a:rPr lang="en-US" sz="2800" dirty="0">
                <a:solidFill>
                  <a:srgbClr val="0E2841"/>
                </a:solidFill>
                <a:effectLst/>
                <a:latin typeface="Times New Roman" panose="02020603050405020304" pitchFamily="18" charset="0"/>
                <a:ea typeface="Calibri" panose="020F0502020204030204" pitchFamily="34" charset="0"/>
              </a:rPr>
              <a:t>.</a:t>
            </a:r>
            <a:br>
              <a:rPr lang="en-US" sz="2800" dirty="0">
                <a:solidFill>
                  <a:srgbClr val="0E2841"/>
                </a:solidFill>
                <a:effectLst/>
                <a:latin typeface="Times New Roman" panose="02020603050405020304" pitchFamily="18" charset="0"/>
                <a:ea typeface="Calibri" panose="020F0502020204030204" pitchFamily="34" charset="0"/>
              </a:rPr>
            </a:br>
            <a:r>
              <a:rPr lang="en-US" sz="2800" dirty="0">
                <a:solidFill>
                  <a:srgbClr val="0E2841"/>
                </a:solidFill>
                <a:effectLst/>
                <a:latin typeface="Times New Roman" panose="02020603050405020304" pitchFamily="18" charset="0"/>
                <a:ea typeface="Calibri" panose="020F0502020204030204" pitchFamily="34" charset="0"/>
              </a:rPr>
              <a:t>           + </a:t>
            </a:r>
            <a:r>
              <a:rPr lang="en-US" sz="2800" dirty="0" err="1">
                <a:solidFill>
                  <a:srgbClr val="0E2841"/>
                </a:solidFill>
                <a:effectLst/>
                <a:latin typeface="Times New Roman" panose="02020603050405020304" pitchFamily="18" charset="0"/>
                <a:ea typeface="Calibri" panose="020F0502020204030204" pitchFamily="34" charset="0"/>
              </a:rPr>
              <a:t>Đối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với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phụ</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huynh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Phụ</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huynh</a:t>
            </a:r>
            <a:r>
              <a:rPr lang="en-US" sz="2800" dirty="0">
                <a:solidFill>
                  <a:srgbClr val="0E2841"/>
                </a:solidFill>
                <a:effectLst/>
                <a:latin typeface="Times New Roman" panose="02020603050405020304" pitchFamily="18" charset="0"/>
                <a:ea typeface="Calibri" panose="020F0502020204030204" pitchFamily="34" charset="0"/>
              </a:rPr>
              <a:t> an </a:t>
            </a:r>
            <a:r>
              <a:rPr lang="en-US" sz="2800" dirty="0" err="1">
                <a:solidFill>
                  <a:srgbClr val="0E2841"/>
                </a:solidFill>
                <a:effectLst/>
                <a:latin typeface="Times New Roman" panose="02020603050405020304" pitchFamily="18" charset="0"/>
                <a:ea typeface="Calibri" panose="020F0502020204030204" pitchFamily="34" charset="0"/>
              </a:rPr>
              <a:t>tâm</a:t>
            </a:r>
            <a:r>
              <a:rPr lang="en-US" sz="2800" dirty="0">
                <a:solidFill>
                  <a:srgbClr val="0E2841"/>
                </a:solidFill>
                <a:effectLst/>
                <a:latin typeface="Times New Roman" panose="02020603050405020304" pitchFamily="18" charset="0"/>
                <a:ea typeface="Calibri" panose="020F0502020204030204" pitchFamily="34" charset="0"/>
              </a:rPr>
              <a:t> tin </a:t>
            </a:r>
            <a:r>
              <a:rPr lang="en-US" sz="2800" dirty="0" err="1">
                <a:solidFill>
                  <a:srgbClr val="0E2841"/>
                </a:solidFill>
                <a:effectLst/>
                <a:latin typeface="Times New Roman" panose="02020603050405020304" pitchFamily="18" charset="0"/>
                <a:ea typeface="Calibri" panose="020F0502020204030204" pitchFamily="34" charset="0"/>
              </a:rPr>
              <a:t>tưởng</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hơn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thấy</a:t>
            </a:r>
            <a:r>
              <a:rPr lang="en-US" sz="2800" dirty="0">
                <a:solidFill>
                  <a:srgbClr val="0E2841"/>
                </a:solidFill>
                <a:effectLst/>
                <a:latin typeface="Times New Roman" panose="02020603050405020304" pitchFamily="18" charset="0"/>
                <a:ea typeface="Calibri" panose="020F0502020204030204" pitchFamily="34" charset="0"/>
              </a:rPr>
              <a:t> con </a:t>
            </a:r>
            <a:r>
              <a:rPr lang="en-US" sz="2800" dirty="0" err="1">
                <a:solidFill>
                  <a:srgbClr val="0E2841"/>
                </a:solidFill>
                <a:effectLst/>
                <a:latin typeface="Times New Roman" panose="02020603050405020304" pitchFamily="18" charset="0"/>
                <a:ea typeface="Calibri" panose="020F0502020204030204" pitchFamily="34" charset="0"/>
              </a:rPr>
              <a:t>mình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đến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được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chăm</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sóc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giáo</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dục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và</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được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yêu</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thương</a:t>
            </a:r>
            <a:r>
              <a:rPr lang="en-US" sz="2800" dirty="0">
                <a:solidFill>
                  <a:srgbClr val="0E2841"/>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E2841"/>
                </a:solidFill>
                <a:effectLst/>
                <a:latin typeface="Times New Roman" panose="02020603050405020304" pitchFamily="18" charset="0"/>
                <a:ea typeface="Calibri" panose="020F0502020204030204" pitchFamily="34" charset="0"/>
              </a:rPr>
              <a:t>           + </a:t>
            </a:r>
            <a:r>
              <a:rPr lang="en-US" sz="2800" dirty="0" err="1">
                <a:solidFill>
                  <a:srgbClr val="0E2841"/>
                </a:solidFill>
                <a:effectLst/>
                <a:latin typeface="Times New Roman" panose="02020603050405020304" pitchFamily="18" charset="0"/>
                <a:ea typeface="Calibri" panose="020F0502020204030204" pitchFamily="34" charset="0"/>
              </a:rPr>
              <a:t>Đối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với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Giúp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trẻ</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mạnh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dạn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tự</a:t>
            </a:r>
            <a:r>
              <a:rPr lang="en-US" sz="2800" dirty="0">
                <a:solidFill>
                  <a:srgbClr val="0E2841"/>
                </a:solidFill>
                <a:effectLst/>
                <a:latin typeface="Times New Roman" panose="02020603050405020304" pitchFamily="18" charset="0"/>
                <a:ea typeface="Calibri" panose="020F0502020204030204" pitchFamily="34" charset="0"/>
              </a:rPr>
              <a:t> tin </a:t>
            </a:r>
            <a:r>
              <a:rPr lang="en-US" sz="2800" dirty="0" err="1">
                <a:solidFill>
                  <a:srgbClr val="0E2841"/>
                </a:solidFill>
                <a:effectLst/>
                <a:latin typeface="Times New Roman" panose="02020603050405020304" pitchFamily="18" charset="0"/>
                <a:ea typeface="Calibri" panose="020F0502020204030204" pitchFamily="34" charset="0"/>
              </a:rPr>
              <a:t>hơn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vui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vẽ</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hạnh</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phúc</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khi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đến</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lớp</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mỗi</a:t>
            </a:r>
            <a:r>
              <a:rPr lang="en-US" sz="2800" dirty="0">
                <a:solidFill>
                  <a:srgbClr val="0E2841"/>
                </a:solidFill>
                <a:effectLst/>
                <a:latin typeface="Times New Roman" panose="02020603050405020304" pitchFamily="18" charset="0"/>
                <a:ea typeface="Calibri" panose="020F0502020204030204" pitchFamily="34" charset="0"/>
              </a:rPr>
              <a:t> </a:t>
            </a:r>
            <a:r>
              <a:rPr lang="en-US" sz="2800" dirty="0" err="1">
                <a:solidFill>
                  <a:srgbClr val="0E2841"/>
                </a:solidFill>
                <a:effectLst/>
                <a:latin typeface="Times New Roman" panose="02020603050405020304" pitchFamily="18" charset="0"/>
                <a:ea typeface="Calibri" panose="020F0502020204030204" pitchFamily="34" charset="0"/>
              </a:rPr>
              <a:t>ngày</a:t>
            </a:r>
            <a:endParaRPr lang="en-US" sz="2800" dirty="0">
              <a:effectLst/>
              <a:latin typeface="Times New Roman" panose="02020603050405020304" pitchFamily="18" charset="0"/>
              <a:ea typeface="Times New Roman" panose="02020603050405020304" pitchFamily="18" charset="0"/>
            </a:endParaRPr>
          </a:p>
          <a:p>
            <a:pPr algn="just"/>
            <a:endParaRPr lang="en-US" sz="3600" dirty="0"/>
          </a:p>
        </p:txBody>
      </p:sp>
      <p:sp>
        <p:nvSpPr>
          <p:cNvPr id="6" name="Rounded Rectangle 5"/>
          <p:cNvSpPr/>
          <p:nvPr/>
        </p:nvSpPr>
        <p:spPr>
          <a:xfrm>
            <a:off x="54428" y="31024"/>
            <a:ext cx="12192000" cy="979714"/>
          </a:xfrm>
          <a:prstGeom prst="roundRect">
            <a:avLst/>
          </a:prstGeom>
          <a:solidFill>
            <a:srgbClr val="66FFFF"/>
          </a:solidFill>
          <a:ln w="28575">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E2841"/>
                </a:solidFill>
                <a:effectLst/>
                <a:latin typeface="Times New Roman" panose="02020603050405020304" pitchFamily="18" charset="0"/>
                <a:ea typeface="Calibri" panose="020F0502020204030204" pitchFamily="34" charset="0"/>
              </a:rPr>
              <a:t>Hiệu</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quả</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và</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khả</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năng</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áp</a:t>
            </a:r>
            <a:r>
              <a:rPr lang="en-US" sz="3200" b="1" dirty="0">
                <a:solidFill>
                  <a:srgbClr val="0E2841"/>
                </a:solidFill>
                <a:effectLst/>
                <a:latin typeface="Times New Roman" panose="02020603050405020304" pitchFamily="18" charset="0"/>
                <a:ea typeface="Calibri" panose="020F0502020204030204" pitchFamily="34" charset="0"/>
              </a:rPr>
              <a:t> </a:t>
            </a:r>
            <a:r>
              <a:rPr lang="en-US" sz="3200" b="1" dirty="0" err="1">
                <a:solidFill>
                  <a:srgbClr val="0E2841"/>
                </a:solidFill>
                <a:effectLst/>
                <a:latin typeface="Times New Roman" panose="02020603050405020304" pitchFamily="18" charset="0"/>
                <a:ea typeface="Calibri" panose="020F0502020204030204" pitchFamily="34" charset="0"/>
              </a:rPr>
              <a:t>dụng</a:t>
            </a:r>
            <a:endParaRPr lang="en-US" sz="3200" dirty="0"/>
          </a:p>
        </p:txBody>
      </p:sp>
    </p:spTree>
    <p:extLst>
      <p:ext uri="{BB962C8B-B14F-4D97-AF65-F5344CB8AC3E}">
        <p14:creationId xmlns:p14="http://schemas.microsoft.com/office/powerpoint/2010/main" val="11507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0" y="2667648"/>
            <a:ext cx="3955109" cy="1611346"/>
          </a:xfrm>
          <a:prstGeom prst="flowChartTerminator">
            <a:avLst/>
          </a:prstGeom>
          <a:solidFill>
            <a:schemeClr val="accent2"/>
          </a:solidFill>
          <a:ln>
            <a:solidFill>
              <a:schemeClr val="accent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III.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Khả</a:t>
            </a: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năng</a:t>
            </a: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áp</a:t>
            </a: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dụng</a:t>
            </a: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biện</a:t>
            </a:r>
            <a:r>
              <a:rPr lang="es-ES" sz="3600" b="1" dirty="0">
                <a:solidFill>
                  <a:srgbClr val="CC0000"/>
                </a:solidFill>
                <a:latin typeface="Times New Roman" panose="02020603050405020304" pitchFamily="18" charset="0"/>
                <a:ea typeface="Calibri" panose="020F0502020204030204" pitchFamily="34" charset="0"/>
                <a:cs typeface="Times New Roman" panose="02020603050405020304" pitchFamily="18" charset="0"/>
              </a:rPr>
              <a:t> </a:t>
            </a:r>
            <a:r>
              <a:rPr lang="es-ES" sz="3600" b="1" dirty="0" err="1">
                <a:solidFill>
                  <a:srgbClr val="CC0000"/>
                </a:solidFill>
                <a:latin typeface="Times New Roman" panose="02020603050405020304" pitchFamily="18" charset="0"/>
                <a:ea typeface="Calibri" panose="020F0502020204030204" pitchFamily="34" charset="0"/>
                <a:cs typeface="Times New Roman" panose="02020603050405020304" pitchFamily="18" charset="0"/>
              </a:rPr>
              <a:t>pháp</a:t>
            </a:r>
            <a:endParaRPr lang="en-US" sz="3600" dirty="0">
              <a:solidFill>
                <a:srgbClr val="CC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solidFill>
                <a:srgbClr val="FF9900"/>
              </a:solidFill>
            </a:endParaRPr>
          </a:p>
        </p:txBody>
      </p:sp>
      <p:cxnSp>
        <p:nvCxnSpPr>
          <p:cNvPr id="4" name="Straight Arrow Connector 3"/>
          <p:cNvCxnSpPr>
            <a:stCxn id="5" idx="3"/>
          </p:cNvCxnSpPr>
          <p:nvPr/>
        </p:nvCxnSpPr>
        <p:spPr>
          <a:xfrm flipV="1">
            <a:off x="3955109" y="2101279"/>
            <a:ext cx="1916561" cy="1372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5" idx="3"/>
          </p:cNvCxnSpPr>
          <p:nvPr/>
        </p:nvCxnSpPr>
        <p:spPr>
          <a:xfrm>
            <a:off x="3955109" y="3473321"/>
            <a:ext cx="1916561" cy="1372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5905640" y="1601969"/>
            <a:ext cx="6143792" cy="998621"/>
          </a:xfrm>
          <a:prstGeom prst="rect">
            <a:avLst/>
          </a:prstGeom>
          <a:solidFill>
            <a:srgbClr val="00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mj-lt"/>
              </a:rPr>
              <a:t>Tại Trường Mầm Non Phú Cường</a:t>
            </a:r>
            <a:endParaRPr lang="en-US" sz="3200" b="1" dirty="0">
              <a:solidFill>
                <a:schemeClr val="tx1"/>
              </a:solidFill>
              <a:latin typeface="+mj-lt"/>
            </a:endParaRPr>
          </a:p>
        </p:txBody>
      </p:sp>
      <p:sp>
        <p:nvSpPr>
          <p:cNvPr id="10" name="Rectangle 9"/>
          <p:cNvSpPr/>
          <p:nvPr/>
        </p:nvSpPr>
        <p:spPr>
          <a:xfrm>
            <a:off x="5905640" y="4442704"/>
            <a:ext cx="6143792" cy="1130748"/>
          </a:xfrm>
          <a:prstGeom prst="rect">
            <a:avLst/>
          </a:prstGeom>
          <a:solidFill>
            <a:srgbClr val="FF00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mj-lt"/>
              </a:rPr>
              <a:t>Các trường mầm non trong </a:t>
            </a:r>
            <a:r>
              <a:rPr lang="en-US" sz="3200" b="1" dirty="0">
                <a:solidFill>
                  <a:schemeClr val="tx1"/>
                </a:solidFill>
                <a:latin typeface="Times New Roman" panose="02020603050405020304" pitchFamily="18" charset="0"/>
                <a:cs typeface="Times New Roman" panose="02020603050405020304" pitchFamily="18" charset="0"/>
              </a:rPr>
              <a:t>H</a:t>
            </a:r>
            <a:r>
              <a:rPr lang="vi-VN" sz="3200" b="1" dirty="0">
                <a:solidFill>
                  <a:schemeClr val="tx1"/>
                </a:solidFill>
                <a:latin typeface="+mj-lt"/>
              </a:rPr>
              <a:t>uyện</a:t>
            </a:r>
            <a:endParaRPr lang="en-US" sz="3200" b="1" dirty="0">
              <a:solidFill>
                <a:schemeClr val="tx1"/>
              </a:solidFill>
              <a:latin typeface="+mj-lt"/>
            </a:endParaRPr>
          </a:p>
        </p:txBody>
      </p:sp>
    </p:spTree>
    <p:extLst>
      <p:ext uri="{BB962C8B-B14F-4D97-AF65-F5344CB8AC3E}">
        <p14:creationId xmlns:p14="http://schemas.microsoft.com/office/powerpoint/2010/main" val="2493673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18456" y="0"/>
            <a:ext cx="10711543" cy="927847"/>
          </a:xfrm>
          <a:prstGeom prst="roundRect">
            <a:avLst/>
          </a:prstGeom>
          <a:solidFill>
            <a:srgbClr val="66FFFF"/>
          </a:solidFill>
          <a:ln w="28575">
            <a:solidFill>
              <a:srgbClr val="00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r>
              <a:rPr lang="es-ES" sz="4800" b="1" dirty="0">
                <a:solidFill>
                  <a:schemeClr val="tx1"/>
                </a:solidFill>
                <a:latin typeface="Times New Roman" panose="02020603050405020304" pitchFamily="18" charset="0"/>
                <a:cs typeface="Times New Roman" panose="02020603050405020304" pitchFamily="18" charset="0"/>
              </a:rPr>
              <a:t>4. </a:t>
            </a:r>
            <a:r>
              <a:rPr lang="es-ES" sz="4800" b="1" dirty="0" err="1">
                <a:solidFill>
                  <a:schemeClr val="tx1"/>
                </a:solidFill>
                <a:latin typeface="Times New Roman" panose="02020603050405020304" pitchFamily="18" charset="0"/>
                <a:cs typeface="Times New Roman" panose="02020603050405020304" pitchFamily="18" charset="0"/>
              </a:rPr>
              <a:t>Hiệu</a:t>
            </a:r>
            <a:r>
              <a:rPr lang="es-ES" sz="4800" b="1" dirty="0">
                <a:solidFill>
                  <a:schemeClr val="tx1"/>
                </a:solidFill>
                <a:latin typeface="Times New Roman" panose="02020603050405020304" pitchFamily="18" charset="0"/>
                <a:cs typeface="Times New Roman" panose="02020603050405020304" pitchFamily="18" charset="0"/>
              </a:rPr>
              <a:t> </a:t>
            </a:r>
            <a:r>
              <a:rPr lang="es-ES" sz="4800" b="1" dirty="0" err="1">
                <a:solidFill>
                  <a:schemeClr val="tx1"/>
                </a:solidFill>
                <a:latin typeface="Times New Roman" panose="02020603050405020304" pitchFamily="18" charset="0"/>
                <a:cs typeface="Times New Roman" panose="02020603050405020304" pitchFamily="18" charset="0"/>
              </a:rPr>
              <a:t>quả</a:t>
            </a:r>
            <a:r>
              <a:rPr lang="vi-VN" sz="4800" b="1" dirty="0">
                <a:solidFill>
                  <a:schemeClr val="tx1"/>
                </a:solidFill>
                <a:latin typeface="Times New Roman" panose="02020603050405020304" pitchFamily="18" charset="0"/>
                <a:cs typeface="Times New Roman" panose="02020603050405020304" pitchFamily="18" charset="0"/>
              </a:rPr>
              <a:t> của </a:t>
            </a:r>
            <a:r>
              <a:rPr lang="en-US" sz="4800" b="1" dirty="0" err="1">
                <a:solidFill>
                  <a:schemeClr val="tx1"/>
                </a:solidFill>
                <a:latin typeface="Times New Roman" panose="02020603050405020304" pitchFamily="18" charset="0"/>
                <a:cs typeface="Times New Roman" panose="02020603050405020304" pitchFamily="18" charset="0"/>
              </a:rPr>
              <a:t>giải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pháp</a:t>
            </a:r>
            <a:r>
              <a:rPr lang="en-US" sz="4800" b="1" dirty="0">
                <a:solidFill>
                  <a:schemeClr val="tx1"/>
                </a:solidFill>
                <a:latin typeface="Times New Roman" panose="02020603050405020304" pitchFamily="18" charset="0"/>
                <a:cs typeface="Times New Roman" panose="02020603050405020304" pitchFamily="18" charset="0"/>
              </a:rPr>
              <a:t> </a:t>
            </a:r>
            <a:r>
              <a:rPr lang="vi-VN" sz="4800" b="1" dirty="0">
                <a:solidFill>
                  <a:schemeClr val="tx1"/>
                </a:solidFill>
                <a:latin typeface="Times New Roman" panose="02020603050405020304" pitchFamily="18" charset="0"/>
                <a:cs typeface="Times New Roman" panose="02020603050405020304" pitchFamily="18" charset="0"/>
              </a:rPr>
              <a:t>mang lại</a:t>
            </a:r>
            <a:endParaRPr lang="en-US" sz="4800"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sp>
        <p:nvSpPr>
          <p:cNvPr id="6" name="Rectangle 1"/>
          <p:cNvSpPr>
            <a:spLocks noChangeArrowheads="1"/>
          </p:cNvSpPr>
          <p:nvPr/>
        </p:nvSpPr>
        <p:spPr bwMode="auto">
          <a:xfrm>
            <a:off x="2938463" y="2757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635E31E7-EF79-B9FA-E8B8-5C2227D77820}"/>
              </a:ext>
            </a:extLst>
          </p:cNvPr>
          <p:cNvGraphicFramePr>
            <a:graphicFrameLocks noGrp="1"/>
          </p:cNvGraphicFramePr>
          <p:nvPr>
            <p:extLst>
              <p:ext uri="{D42A27DB-BD31-4B8C-83A1-F6EECF244321}">
                <p14:modId xmlns:p14="http://schemas.microsoft.com/office/powerpoint/2010/main" val="2016741041"/>
              </p:ext>
            </p:extLst>
          </p:nvPr>
        </p:nvGraphicFramePr>
        <p:xfrm>
          <a:off x="103239" y="927847"/>
          <a:ext cx="12088761" cy="5930153"/>
        </p:xfrm>
        <a:graphic>
          <a:graphicData uri="http://schemas.openxmlformats.org/drawingml/2006/table">
            <a:tbl>
              <a:tblPr firstRow="1" firstCol="1" lastRow="1" lastCol="1" bandRow="1" bandCol="1">
                <a:tableStyleId>{5C22544A-7EE6-4342-B048-85BDC9FD1C3A}</a:tableStyleId>
              </a:tblPr>
              <a:tblGrid>
                <a:gridCol w="1045132">
                  <a:extLst>
                    <a:ext uri="{9D8B030D-6E8A-4147-A177-3AD203B41FA5}">
                      <a16:colId xmlns:a16="http://schemas.microsoft.com/office/drawing/2014/main" val="3925750242"/>
                    </a:ext>
                  </a:extLst>
                </a:gridCol>
                <a:gridCol w="4207717">
                  <a:extLst>
                    <a:ext uri="{9D8B030D-6E8A-4147-A177-3AD203B41FA5}">
                      <a16:colId xmlns:a16="http://schemas.microsoft.com/office/drawing/2014/main" val="4081131958"/>
                    </a:ext>
                  </a:extLst>
                </a:gridCol>
                <a:gridCol w="1283951">
                  <a:extLst>
                    <a:ext uri="{9D8B030D-6E8A-4147-A177-3AD203B41FA5}">
                      <a16:colId xmlns:a16="http://schemas.microsoft.com/office/drawing/2014/main" val="472811061"/>
                    </a:ext>
                  </a:extLst>
                </a:gridCol>
                <a:gridCol w="1283951">
                  <a:extLst>
                    <a:ext uri="{9D8B030D-6E8A-4147-A177-3AD203B41FA5}">
                      <a16:colId xmlns:a16="http://schemas.microsoft.com/office/drawing/2014/main" val="889683862"/>
                    </a:ext>
                  </a:extLst>
                </a:gridCol>
                <a:gridCol w="1270944">
                  <a:extLst>
                    <a:ext uri="{9D8B030D-6E8A-4147-A177-3AD203B41FA5}">
                      <a16:colId xmlns:a16="http://schemas.microsoft.com/office/drawing/2014/main" val="1538031404"/>
                    </a:ext>
                  </a:extLst>
                </a:gridCol>
                <a:gridCol w="1270944">
                  <a:extLst>
                    <a:ext uri="{9D8B030D-6E8A-4147-A177-3AD203B41FA5}">
                      <a16:colId xmlns:a16="http://schemas.microsoft.com/office/drawing/2014/main" val="3476142148"/>
                    </a:ext>
                  </a:extLst>
                </a:gridCol>
                <a:gridCol w="1726122">
                  <a:extLst>
                    <a:ext uri="{9D8B030D-6E8A-4147-A177-3AD203B41FA5}">
                      <a16:colId xmlns:a16="http://schemas.microsoft.com/office/drawing/2014/main" val="570212843"/>
                    </a:ext>
                  </a:extLst>
                </a:gridCol>
              </a:tblGrid>
              <a:tr h="1136862">
                <a:tc rowSpan="2">
                  <a:txBody>
                    <a:bodyPr/>
                    <a:lstStyle/>
                    <a:p>
                      <a:pPr algn="ctr">
                        <a:lnSpc>
                          <a:spcPct val="111000"/>
                        </a:lnSpc>
                        <a:spcAft>
                          <a:spcPts val="655"/>
                        </a:spcAft>
                      </a:pPr>
                      <a:r>
                        <a:rPr lang="en-US" sz="2400" dirty="0">
                          <a:solidFill>
                            <a:srgbClr val="CC0000"/>
                          </a:solidFill>
                          <a:effectLst/>
                          <a:latin typeface="Times New Roman" panose="02020603050405020304" pitchFamily="18" charset="0"/>
                          <a:cs typeface="Times New Roman" panose="02020603050405020304" pitchFamily="18" charset="0"/>
                        </a:rPr>
                        <a:t>TT</a:t>
                      </a:r>
                      <a:endParaRPr lang="en-US" sz="2400"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R="12065" algn="ctr">
                        <a:lnSpc>
                          <a:spcPct val="111000"/>
                        </a:lnSpc>
                        <a:spcAft>
                          <a:spcPts val="655"/>
                        </a:spcAft>
                      </a:pPr>
                      <a:r>
                        <a:rPr lang="en-US" sz="2400" dirty="0" err="1">
                          <a:solidFill>
                            <a:srgbClr val="CC0000"/>
                          </a:solidFill>
                          <a:effectLst/>
                          <a:latin typeface="Times New Roman" panose="02020603050405020304" pitchFamily="18" charset="0"/>
                          <a:cs typeface="Times New Roman" panose="02020603050405020304" pitchFamily="18" charset="0"/>
                        </a:rPr>
                        <a:t>Nội</a:t>
                      </a:r>
                      <a:r>
                        <a:rPr lang="en-US" sz="2400" dirty="0">
                          <a:solidFill>
                            <a:srgbClr val="CC0000"/>
                          </a:solidFill>
                          <a:effectLst/>
                          <a:latin typeface="Times New Roman" panose="02020603050405020304" pitchFamily="18" charset="0"/>
                          <a:cs typeface="Times New Roman" panose="02020603050405020304" pitchFamily="18" charset="0"/>
                        </a:rPr>
                        <a:t> dung</a:t>
                      </a:r>
                      <a:endParaRPr lang="en-US" sz="2400"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1000"/>
                        </a:lnSpc>
                        <a:spcAft>
                          <a:spcPts val="655"/>
                        </a:spcAft>
                      </a:pPr>
                      <a:r>
                        <a:rPr lang="en-US" sz="2400">
                          <a:solidFill>
                            <a:srgbClr val="CC0000"/>
                          </a:solidFill>
                          <a:effectLst/>
                          <a:latin typeface="Times New Roman" panose="02020603050405020304" pitchFamily="18" charset="0"/>
                          <a:cs typeface="Times New Roman" panose="02020603050405020304" pitchFamily="18" charset="0"/>
                        </a:rPr>
                        <a:t>Tháng 9/2024</a:t>
                      </a:r>
                      <a:endParaRPr lang="en-US" sz="240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270" algn="ctr">
                        <a:lnSpc>
                          <a:spcPct val="111000"/>
                        </a:lnSpc>
                        <a:spcAft>
                          <a:spcPts val="655"/>
                        </a:spcAft>
                      </a:pPr>
                      <a:r>
                        <a:rPr lang="en-US" sz="2400">
                          <a:solidFill>
                            <a:srgbClr val="CC0000"/>
                          </a:solidFill>
                          <a:effectLst/>
                          <a:latin typeface="Times New Roman" panose="02020603050405020304" pitchFamily="18" charset="0"/>
                          <a:cs typeface="Times New Roman" panose="02020603050405020304" pitchFamily="18" charset="0"/>
                        </a:rPr>
                        <a:t>Tháng 02/2025</a:t>
                      </a:r>
                      <a:endParaRPr lang="en-US" sz="240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algn="ctr">
                        <a:lnSpc>
                          <a:spcPct val="111000"/>
                        </a:lnSpc>
                        <a:spcAft>
                          <a:spcPts val="655"/>
                        </a:spcAft>
                      </a:pPr>
                      <a:r>
                        <a:rPr lang="en-US" sz="2400">
                          <a:solidFill>
                            <a:srgbClr val="CC0000"/>
                          </a:solidFill>
                          <a:effectLst/>
                          <a:latin typeface="Times New Roman" panose="02020603050405020304" pitchFamily="18" charset="0"/>
                          <a:cs typeface="Times New Roman" panose="02020603050405020304" pitchFamily="18" charset="0"/>
                        </a:rPr>
                        <a:t>Tăng (+), giảm (-)</a:t>
                      </a:r>
                      <a:endParaRPr lang="en-US" sz="240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1797482"/>
                  </a:ext>
                </a:extLst>
              </a:tr>
              <a:tr h="835203">
                <a:tc vMerge="1">
                  <a:txBody>
                    <a:bodyPr/>
                    <a:lstStyle/>
                    <a:p>
                      <a:endParaRPr lang="en-US"/>
                    </a:p>
                  </a:txBody>
                  <a:tcPr/>
                </a:tc>
                <a:tc vMerge="1">
                  <a:txBody>
                    <a:bodyPr/>
                    <a:lstStyle/>
                    <a:p>
                      <a:endParaRPr lang="en-US"/>
                    </a:p>
                  </a:txBody>
                  <a:tcPr/>
                </a:tc>
                <a:tc>
                  <a:txBody>
                    <a:bodyPr/>
                    <a:lstStyle/>
                    <a:p>
                      <a:pPr marR="12700" algn="ctr">
                        <a:lnSpc>
                          <a:spcPct val="111000"/>
                        </a:lnSpc>
                        <a:spcAft>
                          <a:spcPts val="655"/>
                        </a:spcAft>
                      </a:pPr>
                      <a:r>
                        <a:rPr lang="en-US" sz="2400" b="1" dirty="0" err="1">
                          <a:solidFill>
                            <a:srgbClr val="CC0000"/>
                          </a:solidFill>
                          <a:effectLst/>
                          <a:latin typeface="Times New Roman" panose="02020603050405020304" pitchFamily="18" charset="0"/>
                          <a:cs typeface="Times New Roman" panose="02020603050405020304" pitchFamily="18" charset="0"/>
                        </a:rPr>
                        <a:t>Đạt</a:t>
                      </a:r>
                      <a:endPar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 algn="ctr">
                        <a:lnSpc>
                          <a:spcPct val="111000"/>
                        </a:lnSpc>
                        <a:spcAft>
                          <a:spcPts val="655"/>
                        </a:spcAft>
                      </a:pPr>
                      <a:r>
                        <a:rPr lang="en-US" sz="2400" b="1" dirty="0" err="1">
                          <a:solidFill>
                            <a:srgbClr val="CC0000"/>
                          </a:solidFill>
                          <a:effectLst/>
                          <a:latin typeface="Times New Roman" panose="02020603050405020304" pitchFamily="18" charset="0"/>
                          <a:cs typeface="Times New Roman" panose="02020603050405020304" pitchFamily="18" charset="0"/>
                        </a:rPr>
                        <a:t>Tỉ</a:t>
                      </a:r>
                      <a:r>
                        <a:rPr lang="en-US" sz="2400" b="1" dirty="0">
                          <a:solidFill>
                            <a:srgbClr val="CC0000"/>
                          </a:solidFill>
                          <a:effectLst/>
                          <a:latin typeface="Times New Roman" panose="02020603050405020304" pitchFamily="18" charset="0"/>
                          <a:cs typeface="Times New Roman" panose="02020603050405020304" pitchFamily="18" charset="0"/>
                        </a:rPr>
                        <a:t> </a:t>
                      </a:r>
                      <a:r>
                        <a:rPr lang="en-US" sz="2400" b="1" dirty="0" err="1">
                          <a:solidFill>
                            <a:srgbClr val="CC0000"/>
                          </a:solidFill>
                          <a:effectLst/>
                          <a:latin typeface="Times New Roman" panose="02020603050405020304" pitchFamily="18" charset="0"/>
                          <a:cs typeface="Times New Roman" panose="02020603050405020304" pitchFamily="18" charset="0"/>
                        </a:rPr>
                        <a:t>lệ</a:t>
                      </a:r>
                      <a:endPar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b="1" dirty="0" err="1">
                          <a:solidFill>
                            <a:srgbClr val="CC0000"/>
                          </a:solidFill>
                          <a:effectLst/>
                          <a:latin typeface="Times New Roman" panose="02020603050405020304" pitchFamily="18" charset="0"/>
                          <a:cs typeface="Times New Roman" panose="02020603050405020304" pitchFamily="18" charset="0"/>
                        </a:rPr>
                        <a:t>Đạt</a:t>
                      </a:r>
                      <a:endPar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3335" algn="ctr">
                        <a:lnSpc>
                          <a:spcPct val="111000"/>
                        </a:lnSpc>
                        <a:spcAft>
                          <a:spcPts val="655"/>
                        </a:spcAft>
                      </a:pPr>
                      <a:r>
                        <a:rPr lang="en-US" sz="2400" b="1" dirty="0" err="1">
                          <a:solidFill>
                            <a:srgbClr val="CC0000"/>
                          </a:solidFill>
                          <a:effectLst/>
                          <a:latin typeface="Times New Roman" panose="02020603050405020304" pitchFamily="18" charset="0"/>
                          <a:cs typeface="Times New Roman" panose="02020603050405020304" pitchFamily="18" charset="0"/>
                        </a:rPr>
                        <a:t>Tỉ</a:t>
                      </a:r>
                      <a:r>
                        <a:rPr lang="en-US" sz="2400" b="1" dirty="0">
                          <a:solidFill>
                            <a:srgbClr val="CC0000"/>
                          </a:solidFill>
                          <a:effectLst/>
                          <a:latin typeface="Times New Roman" panose="02020603050405020304" pitchFamily="18" charset="0"/>
                          <a:cs typeface="Times New Roman" panose="02020603050405020304" pitchFamily="18" charset="0"/>
                        </a:rPr>
                        <a:t> </a:t>
                      </a:r>
                      <a:r>
                        <a:rPr lang="en-US" sz="2400" b="1" dirty="0" err="1">
                          <a:solidFill>
                            <a:srgbClr val="CC0000"/>
                          </a:solidFill>
                          <a:effectLst/>
                          <a:latin typeface="Times New Roman" panose="02020603050405020304" pitchFamily="18" charset="0"/>
                          <a:cs typeface="Times New Roman" panose="02020603050405020304" pitchFamily="18" charset="0"/>
                        </a:rPr>
                        <a:t>lệ</a:t>
                      </a:r>
                      <a:endPar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694681482"/>
                  </a:ext>
                </a:extLst>
              </a:tr>
              <a:tr h="982954">
                <a:tc>
                  <a:txBody>
                    <a:bodyPr/>
                    <a:lstStyle/>
                    <a:p>
                      <a:pPr marR="24130" algn="ctr">
                        <a:lnSpc>
                          <a:spcPct val="111000"/>
                        </a:lnSpc>
                        <a:spcAft>
                          <a:spcPts val="655"/>
                        </a:spcAft>
                      </a:pPr>
                      <a:r>
                        <a:rPr lang="en-US" sz="2400" dirty="0">
                          <a:solidFill>
                            <a:srgbClr val="CC0000"/>
                          </a:solidFill>
                          <a:effectLst/>
                          <a:latin typeface="Times New Roman" panose="02020603050405020304" pitchFamily="18" charset="0"/>
                          <a:cs typeface="Times New Roman" panose="02020603050405020304" pitchFamily="18" charset="0"/>
                        </a:rPr>
                        <a:t>1</a:t>
                      </a:r>
                      <a:endParaRPr lang="en-US" sz="2400"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1000"/>
                        </a:lnSpc>
                        <a:spcAft>
                          <a:spcPts val="655"/>
                        </a:spcAft>
                      </a:pPr>
                      <a:r>
                        <a:rPr lang="en-US" sz="2400">
                          <a:effectLst/>
                          <a:latin typeface="Times New Roman" panose="02020603050405020304" pitchFamily="18" charset="0"/>
                          <a:cs typeface="Times New Roman" panose="02020603050405020304" pitchFamily="18" charset="0"/>
                        </a:rPr>
                        <a:t>Trẻ hạnh phúc khi đến lớp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a:effectLst/>
                          <a:latin typeface="Times New Roman" panose="02020603050405020304" pitchFamily="18" charset="0"/>
                          <a:cs typeface="Times New Roman" panose="02020603050405020304" pitchFamily="18" charset="0"/>
                        </a:rPr>
                        <a:t>12/24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dirty="0">
                          <a:effectLst/>
                          <a:latin typeface="Times New Roman" panose="02020603050405020304" pitchFamily="18" charset="0"/>
                          <a:cs typeface="Times New Roman" panose="02020603050405020304" pitchFamily="18" charset="0"/>
                        </a:rPr>
                        <a:t>50%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7145">
                        <a:lnSpc>
                          <a:spcPct val="111000"/>
                        </a:lnSpc>
                        <a:spcAft>
                          <a:spcPts val="655"/>
                        </a:spcAft>
                      </a:pPr>
                      <a:r>
                        <a:rPr lang="en-US" sz="2400" dirty="0">
                          <a:effectLst/>
                          <a:latin typeface="Times New Roman" panose="02020603050405020304" pitchFamily="18" charset="0"/>
                          <a:cs typeface="Times New Roman" panose="02020603050405020304" pitchFamily="18" charset="0"/>
                        </a:rPr>
                        <a:t>21/24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1000"/>
                        </a:lnSpc>
                        <a:spcAft>
                          <a:spcPts val="655"/>
                        </a:spcAft>
                      </a:pPr>
                      <a:r>
                        <a:rPr lang="en-US" sz="2400">
                          <a:effectLst/>
                          <a:latin typeface="Times New Roman" panose="02020603050405020304" pitchFamily="18" charset="0"/>
                          <a:cs typeface="Times New Roman" panose="02020603050405020304" pitchFamily="18" charset="0"/>
                        </a:rPr>
                        <a:t>87,5%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+ 55%</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287365"/>
                  </a:ext>
                </a:extLst>
              </a:tr>
              <a:tr h="1487567">
                <a:tc>
                  <a:txBody>
                    <a:bodyPr/>
                    <a:lstStyle/>
                    <a:p>
                      <a:pPr marR="24130" algn="ctr">
                        <a:lnSpc>
                          <a:spcPct val="111000"/>
                        </a:lnSpc>
                        <a:spcAft>
                          <a:spcPts val="655"/>
                        </a:spcAft>
                      </a:pPr>
                      <a:r>
                        <a:rPr lang="en-US" sz="2400" dirty="0">
                          <a:solidFill>
                            <a:srgbClr val="CC0000"/>
                          </a:solidFill>
                          <a:effectLst/>
                          <a:latin typeface="Times New Roman" panose="02020603050405020304" pitchFamily="18" charset="0"/>
                          <a:cs typeface="Times New Roman" panose="02020603050405020304" pitchFamily="18" charset="0"/>
                        </a:rPr>
                        <a:t>2</a:t>
                      </a:r>
                      <a:endParaRPr lang="en-US" sz="2400"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1000"/>
                        </a:lnSpc>
                        <a:spcAft>
                          <a:spcPts val="655"/>
                        </a:spcAft>
                      </a:pPr>
                      <a:r>
                        <a:rPr lang="en-US" sz="2400">
                          <a:effectLst/>
                          <a:latin typeface="Times New Roman" panose="02020603050405020304" pitchFamily="18" charset="0"/>
                          <a:cs typeface="Times New Roman" panose="02020603050405020304" pitchFamily="18" charset="0"/>
                        </a:rPr>
                        <a:t>Trẻ trẻ hạnh phúc khi đến lớp nhưng chưa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a:effectLst/>
                          <a:latin typeface="Times New Roman" panose="02020603050405020304" pitchFamily="18" charset="0"/>
                          <a:cs typeface="Times New Roman" panose="02020603050405020304" pitchFamily="18" charset="0"/>
                        </a:rPr>
                        <a:t>6/24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1000"/>
                        </a:lnSpc>
                        <a:spcAft>
                          <a:spcPts val="655"/>
                        </a:spcAft>
                      </a:pPr>
                      <a:r>
                        <a:rPr lang="en-US" sz="2400">
                          <a:effectLst/>
                          <a:latin typeface="Times New Roman" panose="02020603050405020304" pitchFamily="18" charset="0"/>
                          <a:cs typeface="Times New Roman" panose="02020603050405020304" pitchFamily="18" charset="0"/>
                        </a:rPr>
                        <a:t>  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1000"/>
                        </a:lnSpc>
                        <a:spcAft>
                          <a:spcPts val="655"/>
                        </a:spcAft>
                      </a:pPr>
                      <a:r>
                        <a:rPr lang="en-US" sz="2400" dirty="0">
                          <a:effectLst/>
                          <a:latin typeface="Times New Roman" panose="02020603050405020304" pitchFamily="18" charset="0"/>
                          <a:cs typeface="Times New Roman" panose="02020603050405020304" pitchFamily="18" charset="0"/>
                        </a:rPr>
                        <a:t>18/24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1000"/>
                        </a:lnSpc>
                        <a:spcAft>
                          <a:spcPts val="655"/>
                        </a:spcAft>
                      </a:pPr>
                      <a:r>
                        <a:rPr lang="en-US" sz="2400" dirty="0">
                          <a:effectLst/>
                          <a:latin typeface="Times New Roman" panose="02020603050405020304" pitchFamily="18" charset="0"/>
                          <a:cs typeface="Times New Roman" panose="02020603050405020304" pitchFamily="18" charset="0"/>
                        </a:rPr>
                        <a:t>75 %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+ 50%</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23592"/>
                  </a:ext>
                </a:extLst>
              </a:tr>
              <a:tr h="1487567">
                <a:tc>
                  <a:txBody>
                    <a:bodyPr/>
                    <a:lstStyle/>
                    <a:p>
                      <a:pPr algn="ctr">
                        <a:lnSpc>
                          <a:spcPct val="111000"/>
                        </a:lnSpc>
                        <a:spcAft>
                          <a:spcPts val="655"/>
                        </a:spcAft>
                      </a:pPr>
                      <a:r>
                        <a:rPr lang="en-US" sz="2400" dirty="0">
                          <a:solidFill>
                            <a:srgbClr val="CC0000"/>
                          </a:solidFill>
                          <a:effectLst/>
                          <a:latin typeface="Times New Roman" panose="02020603050405020304" pitchFamily="18" charset="0"/>
                          <a:cs typeface="Times New Roman" panose="02020603050405020304" pitchFamily="18" charset="0"/>
                        </a:rPr>
                        <a:t>3</a:t>
                      </a:r>
                      <a:endParaRPr lang="en-US" sz="2400"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1000"/>
                        </a:lnSpc>
                        <a:spcAft>
                          <a:spcPts val="655"/>
                        </a:spcAft>
                      </a:pPr>
                      <a:r>
                        <a:rPr lang="en-US" sz="2400" b="0" dirty="0" err="1">
                          <a:effectLst/>
                          <a:latin typeface="Times New Roman" panose="02020603050405020304" pitchFamily="18" charset="0"/>
                          <a:cs typeface="Times New Roman" panose="02020603050405020304" pitchFamily="18" charset="0"/>
                        </a:rPr>
                        <a:t>Trẻ</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sự</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thấy</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hạnh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phúc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đến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lớp</a:t>
                      </a:r>
                      <a:r>
                        <a:rPr lang="en-US" sz="2400" b="0" dirty="0">
                          <a:effectLst/>
                          <a:latin typeface="Times New Roman" panose="02020603050405020304" pitchFamily="18" charset="0"/>
                          <a:cs typeface="Times New Roman" panose="02020603050405020304" pitchFamily="18" charset="0"/>
                        </a:rPr>
                        <a:t> (hay </a:t>
                      </a:r>
                      <a:r>
                        <a:rPr lang="en-US" sz="2400" b="0" dirty="0" err="1">
                          <a:effectLst/>
                          <a:latin typeface="Times New Roman" panose="02020603050405020304" pitchFamily="18" charset="0"/>
                          <a:cs typeface="Times New Roman" panose="02020603050405020304" pitchFamily="18" charset="0"/>
                        </a:rPr>
                        <a:t>khóc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nhè</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9050" algn="ct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6/24</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25%</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1/20</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62,5%</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1000"/>
                        </a:lnSpc>
                        <a:spcAft>
                          <a:spcPts val="655"/>
                        </a:spcAft>
                      </a:pPr>
                      <a:r>
                        <a:rPr lang="en-US" sz="2400" b="0" dirty="0">
                          <a:solidFill>
                            <a:schemeClr val="tx1"/>
                          </a:solidFill>
                          <a:effectLst/>
                          <a:latin typeface="Times New Roman" panose="02020603050405020304" pitchFamily="18" charset="0"/>
                          <a:cs typeface="Times New Roman" panose="02020603050405020304" pitchFamily="18" charset="0"/>
                        </a:rPr>
                        <a:t>+ 50%</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3221445"/>
                  </a:ext>
                </a:extLst>
              </a:tr>
            </a:tbl>
          </a:graphicData>
        </a:graphic>
      </p:graphicFrame>
    </p:spTree>
    <p:extLst>
      <p:ext uri="{BB962C8B-B14F-4D97-AF65-F5344CB8AC3E}">
        <p14:creationId xmlns:p14="http://schemas.microsoft.com/office/powerpoint/2010/main" val="3928940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3734257" y="199210"/>
            <a:ext cx="4140926" cy="914400"/>
          </a:xfrm>
          <a:prstGeom prst="flowChartPreparat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lumMod val="20000"/>
                    <a:lumOff val="80000"/>
                  </a:schemeClr>
                </a:solidFill>
                <a:latin typeface="Times New Roman" panose="02020603050405020304" pitchFamily="18" charset="0"/>
                <a:cs typeface="Times New Roman" panose="02020603050405020304" pitchFamily="18" charset="0"/>
              </a:rPr>
              <a:t>KẾT </a:t>
            </a: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QUẢ</a:t>
            </a:r>
          </a:p>
        </p:txBody>
      </p:sp>
      <p:cxnSp>
        <p:nvCxnSpPr>
          <p:cNvPr id="7" name="Straight Arrow Connector 6"/>
          <p:cNvCxnSpPr>
            <a:stCxn id="2" idx="2"/>
          </p:cNvCxnSpPr>
          <p:nvPr/>
        </p:nvCxnSpPr>
        <p:spPr>
          <a:xfrm flipH="1">
            <a:off x="1395662" y="1113610"/>
            <a:ext cx="4409058" cy="2341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5804720" y="1113610"/>
            <a:ext cx="0" cy="2341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5804720" y="1113610"/>
            <a:ext cx="4802605" cy="2341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Hexagon 14"/>
          <p:cNvSpPr/>
          <p:nvPr/>
        </p:nvSpPr>
        <p:spPr>
          <a:xfrm>
            <a:off x="174809" y="3455298"/>
            <a:ext cx="2774255" cy="1888957"/>
          </a:xfrm>
          <a:prstGeom prst="hexagon">
            <a:avLst/>
          </a:prstGeom>
          <a:solidFill>
            <a:srgbClr val="00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BẢN THÂN</a:t>
            </a:r>
            <a:endParaRPr lang="en-US" sz="2400" b="1" dirty="0">
              <a:solidFill>
                <a:schemeClr val="tx1"/>
              </a:solidFill>
              <a:latin typeface="+mj-lt"/>
            </a:endParaRPr>
          </a:p>
        </p:txBody>
      </p:sp>
      <p:sp>
        <p:nvSpPr>
          <p:cNvPr id="16" name="Hexagon 15"/>
          <p:cNvSpPr/>
          <p:nvPr/>
        </p:nvSpPr>
        <p:spPr>
          <a:xfrm>
            <a:off x="4613595" y="3455298"/>
            <a:ext cx="2382252" cy="1888957"/>
          </a:xfrm>
          <a:prstGeom prst="hexagon">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TRẺ</a:t>
            </a:r>
            <a:endParaRPr lang="en-US" sz="2400" b="1" dirty="0">
              <a:solidFill>
                <a:schemeClr val="tx1"/>
              </a:solidFill>
              <a:latin typeface="+mj-lt"/>
            </a:endParaRPr>
          </a:p>
        </p:txBody>
      </p:sp>
      <p:sp>
        <p:nvSpPr>
          <p:cNvPr id="17" name="Hexagon 16"/>
          <p:cNvSpPr/>
          <p:nvPr/>
        </p:nvSpPr>
        <p:spPr>
          <a:xfrm>
            <a:off x="9220198" y="3455298"/>
            <a:ext cx="2774254" cy="1888957"/>
          </a:xfrm>
          <a:prstGeom prst="hexagon">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CHA MẸ TRẺ</a:t>
            </a:r>
            <a:endParaRPr lang="en-US" sz="2400" b="1" dirty="0">
              <a:solidFill>
                <a:schemeClr val="tx1"/>
              </a:solidFill>
              <a:latin typeface="+mj-lt"/>
            </a:endParaRPr>
          </a:p>
        </p:txBody>
      </p:sp>
    </p:spTree>
    <p:extLst>
      <p:ext uri="{BB962C8B-B14F-4D97-AF65-F5344CB8AC3E}">
        <p14:creationId xmlns:p14="http://schemas.microsoft.com/office/powerpoint/2010/main" val="2055482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80">
                                          <p:stCondLst>
                                            <p:cond delay="0"/>
                                          </p:stCondLst>
                                        </p:cTn>
                                        <p:tgtEl>
                                          <p:spTgt spid="17"/>
                                        </p:tgtEl>
                                      </p:cBhvr>
                                    </p:animEffect>
                                    <p:anim calcmode="lin" valueType="num">
                                      <p:cBhvr>
                                        <p:cTn id="6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9" dur="26">
                                          <p:stCondLst>
                                            <p:cond delay="650"/>
                                          </p:stCondLst>
                                        </p:cTn>
                                        <p:tgtEl>
                                          <p:spTgt spid="17"/>
                                        </p:tgtEl>
                                      </p:cBhvr>
                                      <p:to x="100000" y="60000"/>
                                    </p:animScale>
                                    <p:animScale>
                                      <p:cBhvr>
                                        <p:cTn id="70" dur="166" decel="50000">
                                          <p:stCondLst>
                                            <p:cond delay="676"/>
                                          </p:stCondLst>
                                        </p:cTn>
                                        <p:tgtEl>
                                          <p:spTgt spid="17"/>
                                        </p:tgtEl>
                                      </p:cBhvr>
                                      <p:to x="100000" y="100000"/>
                                    </p:animScale>
                                    <p:animScale>
                                      <p:cBhvr>
                                        <p:cTn id="71" dur="26">
                                          <p:stCondLst>
                                            <p:cond delay="1312"/>
                                          </p:stCondLst>
                                        </p:cTn>
                                        <p:tgtEl>
                                          <p:spTgt spid="17"/>
                                        </p:tgtEl>
                                      </p:cBhvr>
                                      <p:to x="100000" y="80000"/>
                                    </p:animScale>
                                    <p:animScale>
                                      <p:cBhvr>
                                        <p:cTn id="72" dur="166" decel="50000">
                                          <p:stCondLst>
                                            <p:cond delay="1338"/>
                                          </p:stCondLst>
                                        </p:cTn>
                                        <p:tgtEl>
                                          <p:spTgt spid="17"/>
                                        </p:tgtEl>
                                      </p:cBhvr>
                                      <p:to x="100000" y="100000"/>
                                    </p:animScale>
                                    <p:animScale>
                                      <p:cBhvr>
                                        <p:cTn id="73" dur="26">
                                          <p:stCondLst>
                                            <p:cond delay="1642"/>
                                          </p:stCondLst>
                                        </p:cTn>
                                        <p:tgtEl>
                                          <p:spTgt spid="17"/>
                                        </p:tgtEl>
                                      </p:cBhvr>
                                      <p:to x="100000" y="90000"/>
                                    </p:animScale>
                                    <p:animScale>
                                      <p:cBhvr>
                                        <p:cTn id="74" dur="166" decel="50000">
                                          <p:stCondLst>
                                            <p:cond delay="1668"/>
                                          </p:stCondLst>
                                        </p:cTn>
                                        <p:tgtEl>
                                          <p:spTgt spid="17"/>
                                        </p:tgtEl>
                                      </p:cBhvr>
                                      <p:to x="100000" y="100000"/>
                                    </p:animScale>
                                    <p:animScale>
                                      <p:cBhvr>
                                        <p:cTn id="75" dur="26">
                                          <p:stCondLst>
                                            <p:cond delay="1808"/>
                                          </p:stCondLst>
                                        </p:cTn>
                                        <p:tgtEl>
                                          <p:spTgt spid="17"/>
                                        </p:tgtEl>
                                      </p:cBhvr>
                                      <p:to x="100000" y="95000"/>
                                    </p:animScale>
                                    <p:animScale>
                                      <p:cBhvr>
                                        <p:cTn id="7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71" y="3560618"/>
            <a:ext cx="11940988" cy="3297382"/>
          </a:xfrm>
          <a:noFill/>
        </p:spPr>
        <p:txBody>
          <a:bodyPr>
            <a:prstTxWarp prst="textDeflate">
              <a:avLst/>
            </a:prstTxWarp>
            <a:normAutofit/>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CÁM ƠN BAN TỔ CHỨC – BAN GIÁM KHẢO ĐÃ CHÚ Ý LẮNG NGHE!</a:t>
            </a:r>
          </a:p>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CHÚC HỘI THI THÀNH CÔNG TỐT ĐẸP</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Rectangle 3"/>
          <p:cNvSpPr/>
          <p:nvPr/>
        </p:nvSpPr>
        <p:spPr>
          <a:xfrm>
            <a:off x="134471" y="810961"/>
            <a:ext cx="12192000" cy="1938992"/>
          </a:xfrm>
          <a:prstGeom prst="rect">
            <a:avLst/>
          </a:prstGeom>
        </p:spPr>
        <p:txBody>
          <a:bodyPr wrap="square">
            <a:spAutoFit/>
          </a:bodyPr>
          <a:lstStyle/>
          <a:p>
            <a:pPr algn="just"/>
            <a:r>
              <a:rPr lang="en-US" sz="4000" dirty="0">
                <a:latin typeface="Times New Roman" panose="02020603050405020304" pitchFamily="18" charset="0"/>
                <a:ea typeface="Calibri" panose="020F0502020204030204" pitchFamily="34" charset="0"/>
              </a:rPr>
              <a:t> </a:t>
            </a:r>
            <a:r>
              <a:rPr lang="vi-VN" sz="4000" dirty="0">
                <a:latin typeface="Times New Roman" panose="02020603050405020304" pitchFamily="18" charset="0"/>
                <a:ea typeface="Calibri" panose="020F0502020204030204" pitchFamily="34" charset="0"/>
              </a:rPr>
              <a:t>      </a:t>
            </a:r>
            <a:r>
              <a:rPr lang="en-US" sz="4000" dirty="0" err="1">
                <a:solidFill>
                  <a:srgbClr val="000099"/>
                </a:solidFill>
                <a:latin typeface="Times New Roman" panose="02020603050405020304" pitchFamily="18" charset="0"/>
                <a:cs typeface="Times New Roman" panose="02020603050405020304" pitchFamily="18" charset="0"/>
              </a:rPr>
              <a:t>Trên</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đây</a:t>
            </a:r>
            <a:r>
              <a:rPr lang="en-US" sz="4000" dirty="0">
                <a:solidFill>
                  <a:srgbClr val="000099"/>
                </a:solidFill>
                <a:latin typeface="Times New Roman" panose="02020603050405020304" pitchFamily="18" charset="0"/>
                <a:cs typeface="Times New Roman" panose="02020603050405020304" pitchFamily="18" charset="0"/>
              </a:rPr>
              <a:t> </a:t>
            </a:r>
            <a:r>
              <a:rPr lang="en-US" sz="4000" dirty="0" err="1">
                <a:solidFill>
                  <a:srgbClr val="000099"/>
                </a:solidFill>
                <a:latin typeface="Times New Roman" panose="02020603050405020304" pitchFamily="18" charset="0"/>
                <a:cs typeface="Times New Roman" panose="02020603050405020304" pitchFamily="18" charset="0"/>
              </a:rPr>
              <a:t>là</a:t>
            </a:r>
            <a:r>
              <a:rPr lang="en-U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Một</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số</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biện</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pháp</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giúp</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trẻ</a:t>
            </a:r>
            <a:r>
              <a:rPr lang="es-ES" sz="4000" dirty="0">
                <a:solidFill>
                  <a:srgbClr val="000099"/>
                </a:solidFill>
                <a:latin typeface="Times New Roman" panose="02020603050405020304" pitchFamily="18" charset="0"/>
                <a:cs typeface="Times New Roman" panose="02020603050405020304" pitchFamily="18" charset="0"/>
              </a:rPr>
              <a:t> 3- </a:t>
            </a:r>
            <a:r>
              <a:rPr lang="es-ES" sz="4000" dirty="0" err="1">
                <a:solidFill>
                  <a:srgbClr val="000099"/>
                </a:solidFill>
                <a:latin typeface="Times New Roman" panose="02020603050405020304" pitchFamily="18" charset="0"/>
                <a:cs typeface="Times New Roman" panose="02020603050405020304" pitchFamily="18" charset="0"/>
              </a:rPr>
              <a:t>tuổi</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cảm</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thấy</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hạnh</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phúc</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khi</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đến</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lớp</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tại</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lớp</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mầm</a:t>
            </a:r>
            <a:r>
              <a:rPr lang="es-ES" sz="4000" dirty="0">
                <a:solidFill>
                  <a:srgbClr val="000099"/>
                </a:solidFill>
                <a:latin typeface="Times New Roman" panose="02020603050405020304" pitchFamily="18" charset="0"/>
                <a:cs typeface="Times New Roman" panose="02020603050405020304" pitchFamily="18" charset="0"/>
              </a:rPr>
              <a:t> 2 </a:t>
            </a:r>
            <a:r>
              <a:rPr lang="es-ES" sz="4000" dirty="0" err="1">
                <a:solidFill>
                  <a:srgbClr val="000099"/>
                </a:solidFill>
                <a:latin typeface="Times New Roman" panose="02020603050405020304" pitchFamily="18" charset="0"/>
                <a:cs typeface="Times New Roman" panose="02020603050405020304" pitchFamily="18" charset="0"/>
              </a:rPr>
              <a:t>Trường</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Mầm</a:t>
            </a:r>
            <a:r>
              <a:rPr lang="es-ES" sz="4000" dirty="0">
                <a:solidFill>
                  <a:srgbClr val="000099"/>
                </a:solidFill>
                <a:latin typeface="Times New Roman" panose="02020603050405020304" pitchFamily="18" charset="0"/>
                <a:cs typeface="Times New Roman" panose="02020603050405020304" pitchFamily="18" charset="0"/>
              </a:rPr>
              <a:t> non </a:t>
            </a:r>
            <a:r>
              <a:rPr lang="es-ES" sz="4000" dirty="0" err="1">
                <a:solidFill>
                  <a:srgbClr val="000099"/>
                </a:solidFill>
                <a:latin typeface="Times New Roman" panose="02020603050405020304" pitchFamily="18" charset="0"/>
                <a:cs typeface="Times New Roman" panose="02020603050405020304" pitchFamily="18" charset="0"/>
              </a:rPr>
              <a:t>Phú</a:t>
            </a:r>
            <a:r>
              <a:rPr lang="es-ES" sz="4000" dirty="0">
                <a:solidFill>
                  <a:srgbClr val="000099"/>
                </a:solidFill>
                <a:latin typeface="Times New Roman" panose="02020603050405020304" pitchFamily="18" charset="0"/>
                <a:cs typeface="Times New Roman" panose="02020603050405020304" pitchFamily="18" charset="0"/>
              </a:rPr>
              <a:t> </a:t>
            </a:r>
            <a:r>
              <a:rPr lang="es-ES" sz="4000" dirty="0" err="1">
                <a:solidFill>
                  <a:srgbClr val="000099"/>
                </a:solidFill>
                <a:latin typeface="Times New Roman" panose="02020603050405020304" pitchFamily="18" charset="0"/>
                <a:cs typeface="Times New Roman" panose="02020603050405020304" pitchFamily="18" charset="0"/>
              </a:rPr>
              <a:t>Cường</a:t>
            </a:r>
            <a:endParaRPr lang="en-US" sz="40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7283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5834" y="211016"/>
            <a:ext cx="9453489" cy="658835"/>
          </a:xfrm>
          <a:prstGeom prst="rect">
            <a:avLst/>
          </a:prstGeom>
        </p:spPr>
        <p:txBody>
          <a:bodyPr wrap="square">
            <a:spAutoFit/>
          </a:bodyPr>
          <a:lstStyle/>
          <a:p>
            <a:pPr indent="457200" algn="just">
              <a:lnSpc>
                <a:spcPct val="107000"/>
              </a:lnSpc>
              <a:spcBef>
                <a:spcPts val="600"/>
              </a:spcBef>
              <a:spcAft>
                <a:spcPts val="600"/>
              </a:spcAft>
            </a:pPr>
            <a:endParaRPr lang="en-US" sz="36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251791" y="252484"/>
            <a:ext cx="2305879" cy="2313735"/>
          </a:xfrm>
          <a:prstGeom prst="roundRect">
            <a:avLst/>
          </a:prstGeom>
          <a:solidFill>
            <a:srgbClr val="FF0066"/>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1. THỰC TRẠNG VÀ NGUYÊN NHÂN</a:t>
            </a:r>
          </a:p>
        </p:txBody>
      </p:sp>
      <p:sp>
        <p:nvSpPr>
          <p:cNvPr id="3" name="TextBox 2">
            <a:extLst>
              <a:ext uri="{FF2B5EF4-FFF2-40B4-BE49-F238E27FC236}">
                <a16:creationId xmlns:a16="http://schemas.microsoft.com/office/drawing/2014/main" id="{A4AC0942-7D56-D80B-F54E-3A318C1C75C5}"/>
              </a:ext>
            </a:extLst>
          </p:cNvPr>
          <p:cNvSpPr txBox="1"/>
          <p:nvPr/>
        </p:nvSpPr>
        <p:spPr>
          <a:xfrm>
            <a:off x="2802195" y="252484"/>
            <a:ext cx="9138014" cy="6617196"/>
          </a:xfrm>
          <a:prstGeom prst="rect">
            <a:avLst/>
          </a:prstGeom>
          <a:solidFill>
            <a:srgbClr val="FFFF00"/>
          </a:solidFill>
        </p:spPr>
        <p:txBody>
          <a:bodyPr wrap="square">
            <a:spAutoFit/>
          </a:bodyPr>
          <a:lstStyle/>
          <a:p>
            <a:pPr algn="just">
              <a:lnSpc>
                <a:spcPct val="115000"/>
              </a:lnSpc>
            </a:pP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Trường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học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khang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trang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sân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chơi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sạch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sẽ</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có</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đồ</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chơi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ngoài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trời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Lớp</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học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rộng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rãi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thoáng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mát</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đảm</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bảo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công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tác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chăm</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sóc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giáo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dục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theo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mùa</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lớp</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học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có</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ti</a:t>
            </a:r>
            <a:r>
              <a:rPr lang="en-US" sz="3000" dirty="0">
                <a:solidFill>
                  <a:srgbClr val="0E2841"/>
                </a:solidFill>
                <a:effectLst/>
                <a:latin typeface="Times New Roman" panose="02020603050405020304" pitchFamily="18" charset="0"/>
                <a:ea typeface="Times New Roman" panose="02020603050405020304" pitchFamily="18" charset="0"/>
              </a:rPr>
              <a:t> vi </a:t>
            </a:r>
            <a:r>
              <a:rPr lang="en-US" sz="3000" dirty="0" err="1">
                <a:solidFill>
                  <a:srgbClr val="0E2841"/>
                </a:solidFill>
                <a:effectLst/>
                <a:latin typeface="Times New Roman" panose="02020603050405020304" pitchFamily="18" charset="0"/>
                <a:ea typeface="Times New Roman" panose="02020603050405020304" pitchFamily="18" charset="0"/>
              </a:rPr>
              <a:t>có</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thể</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kết</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nối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với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máy</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tính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xách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tay</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lớp</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được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trang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bị</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các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tài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liệu</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đồ</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dùng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chơi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đầy</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đủ</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học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và</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chơi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cán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bộ</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giáo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viên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nhân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viên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trong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nhà</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trường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vui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vẽ</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nhiệt</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tình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cán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bộ</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quản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lý</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giáo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viên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và</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tâm</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thế</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hạnh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phúc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khi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đến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trường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đến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lớp</a:t>
            </a:r>
            <a:r>
              <a:rPr lang="en-US" sz="3000" dirty="0">
                <a:solidFill>
                  <a:srgbClr val="0E2841"/>
                </a:solidFill>
                <a:effectLst/>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a:p>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Bản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thân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là</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giáo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viên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có</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trình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độ</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chuyên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môn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đạt</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chuẩn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với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năng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lực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chuyên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môn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vững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vàng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nhiệt</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tình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yêu</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nghề</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mến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Có</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khả</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năng</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giao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tiếp</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chăm</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sóc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yêu</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quý</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tạo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cho</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trẻ</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tự</a:t>
            </a:r>
            <a:r>
              <a:rPr lang="en-US" sz="3000" dirty="0">
                <a:solidFill>
                  <a:srgbClr val="0E2841"/>
                </a:solidFill>
                <a:effectLst/>
                <a:latin typeface="Times New Roman" panose="02020603050405020304" pitchFamily="18" charset="0"/>
                <a:ea typeface="Times New Roman" panose="02020603050405020304" pitchFamily="18" charset="0"/>
              </a:rPr>
              <a:t> tin </a:t>
            </a:r>
            <a:r>
              <a:rPr lang="en-US" sz="3000" dirty="0" err="1">
                <a:solidFill>
                  <a:srgbClr val="0E2841"/>
                </a:solidFill>
                <a:effectLst/>
                <a:latin typeface="Times New Roman" panose="02020603050405020304" pitchFamily="18" charset="0"/>
                <a:ea typeface="Times New Roman" panose="02020603050405020304" pitchFamily="18" charset="0"/>
              </a:rPr>
              <a:t>vui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vẽ</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hạnh</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phúc</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khi</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đến</a:t>
            </a:r>
            <a:r>
              <a:rPr lang="en-US" sz="3000" dirty="0">
                <a:solidFill>
                  <a:srgbClr val="0E2841"/>
                </a:solidFill>
                <a:effectLst/>
                <a:latin typeface="Times New Roman" panose="02020603050405020304" pitchFamily="18" charset="0"/>
                <a:ea typeface="Times New Roman" panose="02020603050405020304" pitchFamily="18" charset="0"/>
              </a:rPr>
              <a:t> </a:t>
            </a:r>
            <a:r>
              <a:rPr lang="en-US" sz="3000" dirty="0" err="1">
                <a:solidFill>
                  <a:srgbClr val="0E2841"/>
                </a:solidFill>
                <a:effectLst/>
                <a:latin typeface="Times New Roman" panose="02020603050405020304" pitchFamily="18" charset="0"/>
                <a:ea typeface="Times New Roman" panose="02020603050405020304" pitchFamily="18" charset="0"/>
              </a:rPr>
              <a:t>lớp</a:t>
            </a:r>
            <a:r>
              <a:rPr lang="en-US" sz="3000" dirty="0">
                <a:solidFill>
                  <a:srgbClr val="0E2841"/>
                </a:solidFill>
                <a:effectLst/>
                <a:latin typeface="Times New Roman" panose="02020603050405020304" pitchFamily="18" charset="0"/>
                <a:ea typeface="Times New Roman" panose="02020603050405020304" pitchFamily="18" charset="0"/>
              </a:rPr>
              <a:t>.</a:t>
            </a:r>
            <a:br>
              <a:rPr lang="en-US" sz="2800" dirty="0">
                <a:solidFill>
                  <a:srgbClr val="0E2841"/>
                </a:solidFill>
                <a:effectLst/>
                <a:latin typeface="Times New Roman" panose="02020603050405020304" pitchFamily="18" charset="0"/>
                <a:ea typeface="Times New Roman" panose="02020603050405020304" pitchFamily="18" charset="0"/>
              </a:rPr>
            </a:br>
            <a:endParaRPr lang="en-US" sz="2800" dirty="0"/>
          </a:p>
        </p:txBody>
      </p:sp>
      <p:sp>
        <p:nvSpPr>
          <p:cNvPr id="2" name="Arrow: Right 1">
            <a:extLst>
              <a:ext uri="{FF2B5EF4-FFF2-40B4-BE49-F238E27FC236}">
                <a16:creationId xmlns:a16="http://schemas.microsoft.com/office/drawing/2014/main" id="{C9377530-457E-50B1-402E-02EFC42A8688}"/>
              </a:ext>
            </a:extLst>
          </p:cNvPr>
          <p:cNvSpPr/>
          <p:nvPr/>
        </p:nvSpPr>
        <p:spPr>
          <a:xfrm>
            <a:off x="251791" y="3561082"/>
            <a:ext cx="2432415" cy="151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Ưu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điểm</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208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3A75C-AF16-76FF-CAD7-87E08F893D54}"/>
              </a:ext>
            </a:extLst>
          </p:cNvPr>
          <p:cNvSpPr txBox="1"/>
          <p:nvPr/>
        </p:nvSpPr>
        <p:spPr>
          <a:xfrm>
            <a:off x="3340121" y="827704"/>
            <a:ext cx="8650318" cy="4730334"/>
          </a:xfrm>
          <a:prstGeom prst="rect">
            <a:avLst/>
          </a:prstGeom>
          <a:solidFill>
            <a:srgbClr val="00FF00"/>
          </a:solidFill>
        </p:spPr>
        <p:txBody>
          <a:bodyPr wrap="square">
            <a:spAutoFit/>
          </a:bodyPr>
          <a:lstStyle/>
          <a:p>
            <a:pPr indent="457200" algn="just">
              <a:lnSpc>
                <a:spcPct val="115000"/>
              </a:lnSpc>
            </a:pP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Tuy</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nhiên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bên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cạnh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những</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điểm</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mạnh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trên</a:t>
            </a:r>
            <a:r>
              <a:rPr lang="en-US" sz="2400" dirty="0">
                <a:solidFill>
                  <a:srgbClr val="0E2841"/>
                </a:solidFill>
                <a:effectLst/>
                <a:latin typeface="Times New Roman" panose="02020603050405020304" pitchFamily="18" charset="0"/>
                <a:ea typeface="Times New Roman" panose="02020603050405020304" pitchFamily="18" charset="0"/>
              </a:rPr>
              <a:t> m</a:t>
            </a:r>
            <a:r>
              <a:rPr lang="vi-VN" sz="2400" dirty="0">
                <a:solidFill>
                  <a:srgbClr val="0E2841"/>
                </a:solidFill>
                <a:effectLst/>
                <a:latin typeface="Times New Roman" panose="02020603050405020304" pitchFamily="18" charset="0"/>
                <a:ea typeface="Times New Roman" panose="02020603050405020304" pitchFamily="18" charset="0"/>
              </a:rPr>
              <a:t>ôi trường trong ngoài lớp học chưa đẹp mắt, thu hút, tính thẩm mỹ </a:t>
            </a:r>
            <a:r>
              <a:rPr lang="en-US" sz="2400" dirty="0" err="1">
                <a:solidFill>
                  <a:srgbClr val="0E2841"/>
                </a:solidFill>
                <a:effectLst/>
                <a:latin typeface="Times New Roman" panose="02020603050405020304" pitchFamily="18" charset="0"/>
                <a:ea typeface="Times New Roman" panose="02020603050405020304" pitchFamily="18" charset="0"/>
              </a:rPr>
              <a:t>đa</a:t>
            </a:r>
            <a:r>
              <a:rPr lang="en-US" sz="2400" dirty="0">
                <a:solidFill>
                  <a:srgbClr val="0E2841"/>
                </a:solidFill>
                <a:effectLst/>
                <a:latin typeface="Times New Roman" panose="02020603050405020304" pitchFamily="18" charset="0"/>
                <a:ea typeface="Times New Roman" panose="02020603050405020304" pitchFamily="18" charset="0"/>
              </a:rPr>
              <a:t> </a:t>
            </a:r>
            <a:r>
              <a:rPr lang="vi-VN" sz="2400" dirty="0">
                <a:solidFill>
                  <a:srgbClr val="0E2841"/>
                </a:solidFill>
                <a:effectLst/>
                <a:latin typeface="Times New Roman" panose="02020603050405020304" pitchFamily="18" charset="0"/>
                <a:ea typeface="Times New Roman" panose="02020603050405020304" pitchFamily="18" charset="0"/>
              </a:rPr>
              <a:t>dạng chưa cao, không phong phú, hình ảnh không sống động, nên chưa kích thích được ở trẻ sự tò mò, chưa khai thác được hết sự sáng tạo ủa trẻ trong các hoạt động. Trẻ chưa có môi trường tốt để được tự do trải nghiêm, thỏa mãn nhu</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cầu</a:t>
            </a:r>
            <a:r>
              <a:rPr lang="vi-VN" sz="2400" dirty="0">
                <a:solidFill>
                  <a:srgbClr val="0E2841"/>
                </a:solidFill>
                <a:effectLst/>
                <a:latin typeface="Times New Roman" panose="02020603050405020304" pitchFamily="18" charset="0"/>
                <a:ea typeface="Times New Roman" panose="02020603050405020304" pitchFamily="18" charset="0"/>
              </a:rPr>
              <a:t> khám phá của trẻ</a:t>
            </a:r>
            <a:endParaRPr lang="en-US" sz="2400" dirty="0">
              <a:effectLst/>
              <a:latin typeface="Times New Roman" panose="02020603050405020304" pitchFamily="18" charset="0"/>
              <a:ea typeface="Times New Roman" panose="02020603050405020304" pitchFamily="18" charset="0"/>
            </a:endParaRPr>
          </a:p>
          <a:p>
            <a:pPr marL="28575" algn="just">
              <a:lnSpc>
                <a:spcPct val="115000"/>
              </a:lnSpc>
            </a:pPr>
            <a:r>
              <a:rPr lang="en-US" sz="2400" dirty="0">
                <a:solidFill>
                  <a:srgbClr val="0E2841"/>
                </a:solidFill>
                <a:effectLst/>
                <a:latin typeface="Times New Roman" panose="02020603050405020304" pitchFamily="18" charset="0"/>
                <a:ea typeface="Times New Roman" panose="02020603050405020304" pitchFamily="18" charset="0"/>
              </a:rPr>
              <a:t>           - </a:t>
            </a:r>
            <a:r>
              <a:rPr lang="en-US" sz="2400" dirty="0" err="1">
                <a:solidFill>
                  <a:srgbClr val="0E2841"/>
                </a:solidFill>
                <a:effectLst/>
                <a:latin typeface="Times New Roman" panose="02020603050405020304" pitchFamily="18" charset="0"/>
                <a:ea typeface="Times New Roman" panose="02020603050405020304" pitchFamily="18" charset="0"/>
              </a:rPr>
              <a:t>Một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số</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trẻ</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chưa</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thực</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sự</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mạnh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dạn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khi</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đến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lớp</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trẻ</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còn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nhút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nhát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khóc</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nhè</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chưa</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tự</a:t>
            </a:r>
            <a:r>
              <a:rPr lang="en-US" sz="2400" dirty="0">
                <a:solidFill>
                  <a:srgbClr val="0E2841"/>
                </a:solidFill>
                <a:effectLst/>
                <a:latin typeface="Times New Roman" panose="02020603050405020304" pitchFamily="18" charset="0"/>
                <a:ea typeface="Times New Roman" panose="02020603050405020304" pitchFamily="18" charset="0"/>
              </a:rPr>
              <a:t> tin </a:t>
            </a:r>
            <a:r>
              <a:rPr lang="en-US" sz="2400" dirty="0" err="1">
                <a:solidFill>
                  <a:srgbClr val="0E2841"/>
                </a:solidFill>
                <a:effectLst/>
                <a:latin typeface="Times New Roman" panose="02020603050405020304" pitchFamily="18" charset="0"/>
                <a:ea typeface="Times New Roman" panose="02020603050405020304" pitchFamily="18" charset="0"/>
              </a:rPr>
              <a:t>mạnh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dạn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giao</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tiếp</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với</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cô</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và</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bạn</a:t>
            </a:r>
            <a:r>
              <a:rPr lang="en-US" sz="2400" dirty="0">
                <a:solidFill>
                  <a:srgbClr val="0E2841"/>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8575">
              <a:lnSpc>
                <a:spcPct val="115000"/>
              </a:lnSpc>
            </a:pPr>
            <a:r>
              <a:rPr lang="en-US" sz="2400" dirty="0">
                <a:solidFill>
                  <a:srgbClr val="0E2841"/>
                </a:solidFill>
                <a:effectLst/>
                <a:latin typeface="Times New Roman" panose="02020603050405020304" pitchFamily="18" charset="0"/>
                <a:ea typeface="Times New Roman" panose="02020603050405020304" pitchFamily="18" charset="0"/>
              </a:rPr>
              <a:t>            - </a:t>
            </a:r>
            <a:r>
              <a:rPr lang="en-US" sz="2400" dirty="0" err="1">
                <a:solidFill>
                  <a:srgbClr val="0E2841"/>
                </a:solidFill>
                <a:effectLst/>
                <a:latin typeface="Times New Roman" panose="02020603050405020304" pitchFamily="18" charset="0"/>
                <a:ea typeface="Times New Roman" panose="02020603050405020304" pitchFamily="18" charset="0"/>
              </a:rPr>
              <a:t>Một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số</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bậc</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phụ</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huynh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nuông</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chiều</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trẻ</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ngại</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cho</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đi</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học</a:t>
            </a:r>
            <a:r>
              <a:rPr lang="en-US" sz="2400" dirty="0">
                <a:solidFill>
                  <a:srgbClr val="0E2841"/>
                </a:solidFill>
                <a:effectLst/>
                <a:latin typeface="Times New Roman" panose="02020603050405020304" pitchFamily="18" charset="0"/>
                <a:ea typeface="Times New Roman" panose="02020603050405020304" pitchFamily="18" charset="0"/>
              </a:rPr>
              <a:t> do </a:t>
            </a:r>
            <a:r>
              <a:rPr lang="en-US" sz="2400" dirty="0" err="1">
                <a:solidFill>
                  <a:srgbClr val="0E2841"/>
                </a:solidFill>
                <a:effectLst/>
                <a:latin typeface="Times New Roman" panose="02020603050405020304" pitchFamily="18" charset="0"/>
                <a:ea typeface="Times New Roman" panose="02020603050405020304" pitchFamily="18" charset="0"/>
              </a:rPr>
              <a:t>trẻ</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còn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nhỏ</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chưa</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nói</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chuyện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rõ</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ràng</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sợ</a:t>
            </a:r>
            <a:r>
              <a:rPr lang="en-US" sz="2400" dirty="0">
                <a:solidFill>
                  <a:srgbClr val="0E2841"/>
                </a:solidFill>
                <a:effectLst/>
                <a:latin typeface="Times New Roman" panose="02020603050405020304" pitchFamily="18" charset="0"/>
                <a:ea typeface="Times New Roman" panose="02020603050405020304" pitchFamily="18" charset="0"/>
              </a:rPr>
              <a:t> con </a:t>
            </a:r>
            <a:r>
              <a:rPr lang="en-US" sz="2400" dirty="0" err="1">
                <a:solidFill>
                  <a:srgbClr val="0E2841"/>
                </a:solidFill>
                <a:effectLst/>
                <a:latin typeface="Times New Roman" panose="02020603050405020304" pitchFamily="18" charset="0"/>
                <a:ea typeface="Times New Roman" panose="02020603050405020304" pitchFamily="18" charset="0"/>
              </a:rPr>
              <a:t>mình</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khóc</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sợ</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bị</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bạn</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và</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cô</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bắt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nạc</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chưa</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thật</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effectLst/>
                <a:latin typeface="Times New Roman" panose="02020603050405020304" pitchFamily="18" charset="0"/>
                <a:ea typeface="Times New Roman" panose="02020603050405020304" pitchFamily="18" charset="0"/>
              </a:rPr>
              <a:t>sự</a:t>
            </a:r>
            <a:r>
              <a:rPr lang="en-US" sz="2400" dirty="0">
                <a:solidFill>
                  <a:srgbClr val="0E2841"/>
                </a:solidFill>
                <a:effectLst/>
                <a:latin typeface="Times New Roman" panose="02020603050405020304" pitchFamily="18" charset="0"/>
                <a:ea typeface="Times New Roman" panose="02020603050405020304" pitchFamily="18" charset="0"/>
              </a:rPr>
              <a:t> </a:t>
            </a:r>
            <a:r>
              <a:rPr lang="en-US" sz="2400" dirty="0" err="1">
                <a:solidFill>
                  <a:srgbClr val="0E2841"/>
                </a:solidFill>
                <a:latin typeface="Times New Roman" panose="02020603050405020304" pitchFamily="18" charset="0"/>
                <a:ea typeface="Times New Roman" panose="02020603050405020304" pitchFamily="18" charset="0"/>
              </a:rPr>
              <a:t>quan</a:t>
            </a:r>
            <a:r>
              <a:rPr lang="en-US" sz="2400" dirty="0">
                <a:solidFill>
                  <a:srgbClr val="0E2841"/>
                </a:solidFill>
                <a:latin typeface="Times New Roman" panose="02020603050405020304" pitchFamily="18" charset="0"/>
                <a:ea typeface="Times New Roman" panose="02020603050405020304" pitchFamily="18" charset="0"/>
              </a:rPr>
              <a:t> </a:t>
            </a:r>
            <a:r>
              <a:rPr lang="en-US" sz="2400" dirty="0" err="1">
                <a:solidFill>
                  <a:srgbClr val="0E2841"/>
                </a:solidFill>
                <a:latin typeface="Times New Roman" panose="02020603050405020304" pitchFamily="18" charset="0"/>
                <a:ea typeface="Times New Roman" panose="02020603050405020304" pitchFamily="18" charset="0"/>
              </a:rPr>
              <a:t>tâm</a:t>
            </a:r>
            <a:r>
              <a:rPr lang="en-US" sz="2400" dirty="0">
                <a:solidFill>
                  <a:srgbClr val="0E2841"/>
                </a:solidFill>
                <a:latin typeface="Times New Roman" panose="02020603050405020304" pitchFamily="18" charset="0"/>
                <a:ea typeface="Times New Roman" panose="02020603050405020304" pitchFamily="18" charset="0"/>
              </a:rPr>
              <a:t> </a:t>
            </a:r>
            <a:r>
              <a:rPr lang="en-US" sz="2400" dirty="0" err="1">
                <a:solidFill>
                  <a:srgbClr val="0E2841"/>
                </a:solidFill>
                <a:latin typeface="Times New Roman" panose="02020603050405020304" pitchFamily="18" charset="0"/>
                <a:ea typeface="Times New Roman" panose="02020603050405020304" pitchFamily="18" charset="0"/>
              </a:rPr>
              <a:t>trẻ</a:t>
            </a:r>
            <a:r>
              <a:rPr lang="en-US" sz="2400" dirty="0">
                <a:solidFill>
                  <a:srgbClr val="0E2841"/>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15117A76-799F-0FD3-CD7F-C88B0E7558D1}"/>
              </a:ext>
            </a:extLst>
          </p:cNvPr>
          <p:cNvSpPr/>
          <p:nvPr/>
        </p:nvSpPr>
        <p:spPr>
          <a:xfrm>
            <a:off x="201561" y="2462981"/>
            <a:ext cx="2831691" cy="1932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Hạn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chế</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661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235317" y="76367"/>
            <a:ext cx="4230257" cy="939605"/>
          </a:xfrm>
          <a:prstGeom prst="homePlate">
            <a:avLst/>
          </a:prstGeom>
          <a:solidFill>
            <a:srgbClr val="FFFF66"/>
          </a:solidFill>
          <a:ln w="28575">
            <a:solidFill>
              <a:srgbClr val="000099"/>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mj-lt"/>
              </a:rPr>
              <a:t>NGUYÊN NHÂN</a:t>
            </a:r>
            <a:endParaRPr lang="en-US" sz="3200" b="1" dirty="0">
              <a:solidFill>
                <a:schemeClr val="tx1"/>
              </a:solidFill>
              <a:latin typeface="+mj-lt"/>
            </a:endParaRPr>
          </a:p>
        </p:txBody>
      </p:sp>
      <p:sp>
        <p:nvSpPr>
          <p:cNvPr id="11" name="Hexagon 10"/>
          <p:cNvSpPr/>
          <p:nvPr/>
        </p:nvSpPr>
        <p:spPr>
          <a:xfrm>
            <a:off x="179511" y="1446436"/>
            <a:ext cx="2478157" cy="1419729"/>
          </a:xfrm>
          <a:prstGeom prst="hexagon">
            <a:avLst/>
          </a:prstGeom>
          <a:solidFill>
            <a:srgbClr val="FF3300"/>
          </a:solidFill>
          <a:ln w="28575">
            <a:solidFill>
              <a:srgbClr val="00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Trẻ</a:t>
            </a:r>
            <a:endParaRPr lang="en-US" sz="3200" b="1" dirty="0">
              <a:solidFill>
                <a:schemeClr val="tx1"/>
              </a:solidFill>
              <a:latin typeface="+mj-lt"/>
            </a:endParaRPr>
          </a:p>
        </p:txBody>
      </p:sp>
      <p:sp>
        <p:nvSpPr>
          <p:cNvPr id="3" name="Rectangle: Rounded Corners 2">
            <a:extLst>
              <a:ext uri="{FF2B5EF4-FFF2-40B4-BE49-F238E27FC236}">
                <a16:creationId xmlns:a16="http://schemas.microsoft.com/office/drawing/2014/main" id="{B0AB59A1-5FDA-F4CD-353C-F894A99D6D99}"/>
              </a:ext>
            </a:extLst>
          </p:cNvPr>
          <p:cNvSpPr/>
          <p:nvPr/>
        </p:nvSpPr>
        <p:spPr>
          <a:xfrm>
            <a:off x="3519948" y="1272272"/>
            <a:ext cx="8259097" cy="1593893"/>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2841"/>
                </a:solidFill>
                <a:effectLst/>
                <a:latin typeface="Times New Roman" panose="02020603050405020304" pitchFamily="18" charset="0"/>
                <a:ea typeface="Times New Roman" panose="02020603050405020304" pitchFamily="18" charset="0"/>
              </a:rPr>
              <a:t>- Do </a:t>
            </a:r>
            <a:r>
              <a:rPr lang="en-US" sz="2800" dirty="0" err="1">
                <a:solidFill>
                  <a:srgbClr val="0E2841"/>
                </a:solidFill>
                <a:effectLst/>
                <a:latin typeface="Times New Roman" panose="02020603050405020304" pitchFamily="18" charset="0"/>
                <a:ea typeface="Times New Roman" panose="02020603050405020304" pitchFamily="18" charset="0"/>
              </a:rPr>
              <a:t>trẻ</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lần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đầu</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học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được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làm</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quen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môi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trường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mới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có</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rất</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nhiều</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bạn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mới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cô</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thì</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xa</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lạ</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nên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trẻ</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cảm</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thấy</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sợ</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hãy</a:t>
            </a:r>
            <a:r>
              <a:rPr lang="en-US" sz="2800" dirty="0">
                <a:solidFill>
                  <a:srgbClr val="0E2841"/>
                </a:solidFill>
                <a:effectLst/>
                <a:latin typeface="Times New Roman" panose="02020603050405020304" pitchFamily="18" charset="0"/>
                <a:ea typeface="Times New Roman" panose="02020603050405020304" pitchFamily="18" charset="0"/>
              </a:rPr>
              <a:t> hay </a:t>
            </a:r>
            <a:r>
              <a:rPr lang="en-US" sz="2800" dirty="0" err="1">
                <a:solidFill>
                  <a:srgbClr val="0E2841"/>
                </a:solidFill>
                <a:effectLst/>
                <a:latin typeface="Times New Roman" panose="02020603050405020304" pitchFamily="18" charset="0"/>
                <a:ea typeface="Times New Roman" panose="02020603050405020304" pitchFamily="18" charset="0"/>
              </a:rPr>
              <a:t>quấy</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khóc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thét</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lên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đồi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về</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với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ba</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mẹ</a:t>
            </a:r>
            <a:r>
              <a:rPr lang="en-US" sz="2800" dirty="0">
                <a:solidFill>
                  <a:srgbClr val="0E2841"/>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endParaRPr lang="en-US" dirty="0"/>
          </a:p>
        </p:txBody>
      </p:sp>
      <p:sp>
        <p:nvSpPr>
          <p:cNvPr id="5" name="Rectangle: Rounded Corners 4">
            <a:extLst>
              <a:ext uri="{FF2B5EF4-FFF2-40B4-BE49-F238E27FC236}">
                <a16:creationId xmlns:a16="http://schemas.microsoft.com/office/drawing/2014/main" id="{11E43B58-B273-6C42-D3B2-82F8640B32CF}"/>
              </a:ext>
            </a:extLst>
          </p:cNvPr>
          <p:cNvSpPr/>
          <p:nvPr/>
        </p:nvSpPr>
        <p:spPr>
          <a:xfrm>
            <a:off x="3519948" y="3074926"/>
            <a:ext cx="8259097" cy="1782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E2841"/>
                </a:solidFill>
                <a:effectLst/>
                <a:latin typeface="Times New Roman" panose="02020603050405020304" pitchFamily="18" charset="0"/>
                <a:ea typeface="Times New Roman" panose="02020603050405020304" pitchFamily="18" charset="0"/>
              </a:rPr>
              <a:t> </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Giáo</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viên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chưa</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mạnh</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dạn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sáng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tạo</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trong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việc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tạo</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môi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trường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cho</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trẻ</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tham</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gia</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vào</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các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hoạt</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động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nên</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trẻ</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cảm</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thấy</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không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vui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không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hạnh</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phúc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khi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đi</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học</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cùng</a:t>
            </a:r>
            <a:r>
              <a:rPr lang="en-US" sz="2800" dirty="0">
                <a:solidFill>
                  <a:srgbClr val="0E2841"/>
                </a:solidFill>
                <a:effectLst/>
                <a:latin typeface="Times New Roman" panose="02020603050405020304" pitchFamily="18" charset="0"/>
                <a:ea typeface="Times New Roman" panose="02020603050405020304" pitchFamily="18" charset="0"/>
              </a:rPr>
              <a:t> </a:t>
            </a:r>
            <a:r>
              <a:rPr lang="en-US" sz="2800" dirty="0" err="1">
                <a:solidFill>
                  <a:srgbClr val="0E2841"/>
                </a:solidFill>
                <a:effectLst/>
                <a:latin typeface="Times New Roman" panose="02020603050405020304" pitchFamily="18" charset="0"/>
                <a:ea typeface="Times New Roman" panose="02020603050405020304" pitchFamily="18" charset="0"/>
              </a:rPr>
              <a:t>cô</a:t>
            </a:r>
            <a:r>
              <a:rPr lang="en-US" sz="2800" dirty="0">
                <a:solidFill>
                  <a:srgbClr val="0E2841"/>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endParaRPr lang="en-US" dirty="0"/>
          </a:p>
        </p:txBody>
      </p:sp>
      <p:sp>
        <p:nvSpPr>
          <p:cNvPr id="6" name="Arrow: Right 5">
            <a:extLst>
              <a:ext uri="{FF2B5EF4-FFF2-40B4-BE49-F238E27FC236}">
                <a16:creationId xmlns:a16="http://schemas.microsoft.com/office/drawing/2014/main" id="{D759EBE4-C939-7615-F673-99DACE871613}"/>
              </a:ext>
            </a:extLst>
          </p:cNvPr>
          <p:cNvSpPr/>
          <p:nvPr/>
        </p:nvSpPr>
        <p:spPr>
          <a:xfrm>
            <a:off x="412955" y="5334176"/>
            <a:ext cx="2492477" cy="139108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Cha </a:t>
            </a:r>
            <a:r>
              <a:rPr lang="en-US" sz="3600" b="1" dirty="0" err="1">
                <a:solidFill>
                  <a:schemeClr val="tx1"/>
                </a:solidFill>
                <a:latin typeface="Times New Roman" panose="02020603050405020304" pitchFamily="18" charset="0"/>
                <a:cs typeface="Times New Roman" panose="02020603050405020304" pitchFamily="18" charset="0"/>
              </a:rPr>
              <a:t>mẹ</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E5918D5-2426-ED79-3EC3-24B6E1824409}"/>
              </a:ext>
            </a:extLst>
          </p:cNvPr>
          <p:cNvSpPr/>
          <p:nvPr/>
        </p:nvSpPr>
        <p:spPr>
          <a:xfrm>
            <a:off x="3519948" y="5079673"/>
            <a:ext cx="8259097" cy="1645592"/>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2 con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dồn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nạc</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af-ZA" sz="2600" b="1" dirty="0">
                <a:solidFill>
                  <a:srgbClr val="0E284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ctr"/>
            <a:endParaRPr lang="en-US" dirty="0"/>
          </a:p>
        </p:txBody>
      </p:sp>
      <p:sp>
        <p:nvSpPr>
          <p:cNvPr id="13" name="Flowchart: Decision 12">
            <a:extLst>
              <a:ext uri="{FF2B5EF4-FFF2-40B4-BE49-F238E27FC236}">
                <a16:creationId xmlns:a16="http://schemas.microsoft.com/office/drawing/2014/main" id="{1527476C-0DB4-A8C8-7A2A-45E358150258}"/>
              </a:ext>
            </a:extLst>
          </p:cNvPr>
          <p:cNvSpPr/>
          <p:nvPr/>
        </p:nvSpPr>
        <p:spPr>
          <a:xfrm>
            <a:off x="179511" y="3194889"/>
            <a:ext cx="3003754" cy="1593893"/>
          </a:xfrm>
          <a:prstGeom prst="flowChartDecision">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Times New Roman" panose="02020603050405020304" pitchFamily="18" charset="0"/>
                <a:cs typeface="Times New Roman" panose="02020603050405020304" pitchFamily="18" charset="0"/>
              </a:rPr>
              <a:t>Bản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thân</a:t>
            </a:r>
            <a:endParaRPr lang="en-US" sz="3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79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ircle(in)">
                                      <p:cBhvr>
                                        <p:cTn id="65" dur="2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5" grpId="0" animBg="1"/>
      <p:bldP spid="6"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6196547"/>
              </p:ext>
            </p:extLst>
          </p:nvPr>
        </p:nvGraphicFramePr>
        <p:xfrm>
          <a:off x="-1" y="0"/>
          <a:ext cx="12191998" cy="6857999"/>
        </p:xfrm>
        <a:graphic>
          <a:graphicData uri="http://schemas.openxmlformats.org/drawingml/2006/table">
            <a:tbl>
              <a:tblPr firstRow="1" firstCol="1" lastRow="1" lastCol="1" bandRow="1" bandCol="1">
                <a:tableStyleId>{5C22544A-7EE6-4342-B048-85BDC9FD1C3A}</a:tableStyleId>
              </a:tblPr>
              <a:tblGrid>
                <a:gridCol w="775016">
                  <a:extLst>
                    <a:ext uri="{9D8B030D-6E8A-4147-A177-3AD203B41FA5}">
                      <a16:colId xmlns:a16="http://schemas.microsoft.com/office/drawing/2014/main" val="448896036"/>
                    </a:ext>
                  </a:extLst>
                </a:gridCol>
                <a:gridCol w="6476893">
                  <a:extLst>
                    <a:ext uri="{9D8B030D-6E8A-4147-A177-3AD203B41FA5}">
                      <a16:colId xmlns:a16="http://schemas.microsoft.com/office/drawing/2014/main" val="233025325"/>
                    </a:ext>
                  </a:extLst>
                </a:gridCol>
                <a:gridCol w="1555363">
                  <a:extLst>
                    <a:ext uri="{9D8B030D-6E8A-4147-A177-3AD203B41FA5}">
                      <a16:colId xmlns:a16="http://schemas.microsoft.com/office/drawing/2014/main" val="236763691"/>
                    </a:ext>
                  </a:extLst>
                </a:gridCol>
                <a:gridCol w="1707138">
                  <a:extLst>
                    <a:ext uri="{9D8B030D-6E8A-4147-A177-3AD203B41FA5}">
                      <a16:colId xmlns:a16="http://schemas.microsoft.com/office/drawing/2014/main" val="2935327017"/>
                    </a:ext>
                  </a:extLst>
                </a:gridCol>
                <a:gridCol w="1677588">
                  <a:extLst>
                    <a:ext uri="{9D8B030D-6E8A-4147-A177-3AD203B41FA5}">
                      <a16:colId xmlns:a16="http://schemas.microsoft.com/office/drawing/2014/main" val="3815101179"/>
                    </a:ext>
                  </a:extLst>
                </a:gridCol>
              </a:tblGrid>
              <a:tr h="957662">
                <a:tc>
                  <a:txBody>
                    <a:bodyPr/>
                    <a:lstStyle/>
                    <a:p>
                      <a:pPr marL="0" marR="0" algn="ctr">
                        <a:lnSpc>
                          <a:spcPct val="107000"/>
                        </a:lnSpc>
                        <a:spcBef>
                          <a:spcPts val="600"/>
                        </a:spcBef>
                        <a:spcAft>
                          <a:spcPts val="600"/>
                        </a:spcAft>
                      </a:pPr>
                      <a:r>
                        <a:rPr lang="en-US" sz="3200" dirty="0">
                          <a:solidFill>
                            <a:srgbClr val="00FF00"/>
                          </a:solidFill>
                          <a:effectLst/>
                          <a:latin typeface="Times New Roman" panose="02020603050405020304" pitchFamily="18" charset="0"/>
                          <a:cs typeface="Times New Roman" panose="02020603050405020304" pitchFamily="18" charset="0"/>
                        </a:rPr>
                        <a:t>TT</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ctr">
                        <a:lnSpc>
                          <a:spcPct val="107000"/>
                        </a:lnSpc>
                        <a:spcBef>
                          <a:spcPts val="600"/>
                        </a:spcBef>
                        <a:spcAft>
                          <a:spcPts val="600"/>
                        </a:spcAft>
                      </a:pPr>
                      <a:r>
                        <a:rPr lang="en-US" sz="3200" dirty="0" err="1">
                          <a:solidFill>
                            <a:srgbClr val="00FF00"/>
                          </a:solidFill>
                          <a:effectLst/>
                          <a:latin typeface="Times New Roman" panose="02020603050405020304" pitchFamily="18" charset="0"/>
                          <a:cs typeface="Times New Roman" panose="02020603050405020304" pitchFamily="18" charset="0"/>
                        </a:rPr>
                        <a:t>Nội</a:t>
                      </a:r>
                      <a:r>
                        <a:rPr lang="en-US" sz="3200" dirty="0">
                          <a:solidFill>
                            <a:srgbClr val="00FF00"/>
                          </a:solidFill>
                          <a:effectLst/>
                          <a:latin typeface="Times New Roman" panose="02020603050405020304" pitchFamily="18" charset="0"/>
                          <a:cs typeface="Times New Roman" panose="02020603050405020304" pitchFamily="18" charset="0"/>
                        </a:rPr>
                        <a:t> dung</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rgbClr val="00FF00"/>
                          </a:solidFill>
                          <a:effectLst/>
                          <a:latin typeface="Times New Roman" panose="02020603050405020304" pitchFamily="18" charset="0"/>
                          <a:cs typeface="Times New Roman" panose="02020603050405020304" pitchFamily="18" charset="0"/>
                        </a:rPr>
                        <a:t>Đạt</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rgbClr val="00FF00"/>
                          </a:solidFill>
                          <a:effectLst/>
                          <a:latin typeface="Times New Roman" panose="02020603050405020304" pitchFamily="18" charset="0"/>
                          <a:cs typeface="Times New Roman" panose="02020603050405020304" pitchFamily="18" charset="0"/>
                        </a:rPr>
                        <a:t>Tỷ</a:t>
                      </a:r>
                      <a:r>
                        <a:rPr lang="en-US" sz="3200" dirty="0">
                          <a:solidFill>
                            <a:srgbClr val="00FF00"/>
                          </a:solidFill>
                          <a:effectLst/>
                          <a:latin typeface="Times New Roman" panose="02020603050405020304" pitchFamily="18" charset="0"/>
                          <a:cs typeface="Times New Roman" panose="02020603050405020304" pitchFamily="18" charset="0"/>
                        </a:rPr>
                        <a:t> </a:t>
                      </a:r>
                      <a:r>
                        <a:rPr lang="en-US" sz="3200" dirty="0" err="1">
                          <a:solidFill>
                            <a:srgbClr val="00FF00"/>
                          </a:solidFill>
                          <a:effectLst/>
                          <a:latin typeface="Times New Roman" panose="02020603050405020304" pitchFamily="18" charset="0"/>
                          <a:cs typeface="Times New Roman" panose="02020603050405020304" pitchFamily="18" charset="0"/>
                        </a:rPr>
                        <a:t>lệ</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rgbClr val="00FF00"/>
                          </a:solidFill>
                          <a:effectLst/>
                          <a:latin typeface="Times New Roman" panose="02020603050405020304" pitchFamily="18" charset="0"/>
                          <a:cs typeface="Times New Roman" panose="02020603050405020304" pitchFamily="18" charset="0"/>
                        </a:rPr>
                        <a:t>Ghi</a:t>
                      </a:r>
                      <a:r>
                        <a:rPr lang="en-US" sz="3200" dirty="0">
                          <a:solidFill>
                            <a:srgbClr val="00FF00"/>
                          </a:solidFill>
                          <a:effectLst/>
                          <a:latin typeface="Times New Roman" panose="02020603050405020304" pitchFamily="18" charset="0"/>
                          <a:cs typeface="Times New Roman" panose="02020603050405020304" pitchFamily="18" charset="0"/>
                        </a:rPr>
                        <a:t> </a:t>
                      </a:r>
                      <a:r>
                        <a:rPr lang="en-US" sz="3200" dirty="0" err="1">
                          <a:solidFill>
                            <a:srgbClr val="00FF00"/>
                          </a:solidFill>
                          <a:effectLst/>
                          <a:latin typeface="Times New Roman" panose="02020603050405020304" pitchFamily="18" charset="0"/>
                          <a:cs typeface="Times New Roman" panose="02020603050405020304" pitchFamily="18" charset="0"/>
                        </a:rPr>
                        <a:t>chú</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462555945"/>
                  </a:ext>
                </a:extLst>
              </a:tr>
              <a:tr h="1597913">
                <a:tc>
                  <a:txBody>
                    <a:bodyPr/>
                    <a:lstStyle/>
                    <a:p>
                      <a:pPr marL="0" marR="0" algn="ctr">
                        <a:lnSpc>
                          <a:spcPct val="107000"/>
                        </a:lnSpc>
                        <a:spcBef>
                          <a:spcPts val="600"/>
                        </a:spcBef>
                        <a:spcAft>
                          <a:spcPts val="600"/>
                        </a:spcAft>
                      </a:pPr>
                      <a:endParaRPr lang="en-US" sz="3200">
                        <a:solidFill>
                          <a:srgbClr val="00FF00"/>
                        </a:solidFill>
                        <a:effectLst/>
                        <a:latin typeface="Times New Roman" panose="02020603050405020304" pitchFamily="18" charset="0"/>
                        <a:cs typeface="Times New Roman" panose="02020603050405020304" pitchFamily="18" charset="0"/>
                      </a:endParaRPr>
                    </a:p>
                    <a:p>
                      <a:pPr marL="0" marR="0" algn="ctr">
                        <a:lnSpc>
                          <a:spcPct val="107000"/>
                        </a:lnSpc>
                        <a:spcBef>
                          <a:spcPts val="600"/>
                        </a:spcBef>
                        <a:spcAft>
                          <a:spcPts val="600"/>
                        </a:spcAft>
                      </a:pPr>
                      <a:r>
                        <a:rPr lang="en-US" sz="3200">
                          <a:solidFill>
                            <a:srgbClr val="00FF00"/>
                          </a:solidFill>
                          <a:effectLst/>
                          <a:latin typeface="Times New Roman" panose="02020603050405020304" pitchFamily="18" charset="0"/>
                          <a:cs typeface="Times New Roman" panose="02020603050405020304" pitchFamily="18" charset="0"/>
                        </a:rPr>
                        <a:t>01</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nSpc>
                          <a:spcPct val="107000"/>
                        </a:lnSpc>
                        <a:spcBef>
                          <a:spcPts val="600"/>
                        </a:spcBef>
                        <a:spcAft>
                          <a:spcPts val="600"/>
                        </a:spcAft>
                      </a:pP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Trẻ</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hạnh</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phúc</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khi</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đến</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lớp</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12/24</a:t>
                      </a:r>
                    </a:p>
                  </a:txBody>
                  <a:tcPr marL="68580" marR="68580" marT="0" marB="0">
                    <a:solidFill>
                      <a:srgbClr val="FF99CC"/>
                    </a:solidFill>
                  </a:tcPr>
                </a:tc>
                <a:tc>
                  <a:txBody>
                    <a:bodyPr/>
                    <a:lstStyle/>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solidFill>
                      <a:srgbClr val="FF99CC"/>
                    </a:solidFill>
                  </a:tcPr>
                </a:tc>
                <a:tc>
                  <a:txBody>
                    <a:bodyPr/>
                    <a:lstStyle/>
                    <a:p>
                      <a:pPr marL="0" marR="0" algn="just">
                        <a:lnSpc>
                          <a:spcPct val="107000"/>
                        </a:lnSpc>
                        <a:spcBef>
                          <a:spcPts val="600"/>
                        </a:spcBef>
                        <a:spcAft>
                          <a:spcPts val="600"/>
                        </a:spcAft>
                      </a:pPr>
                      <a:r>
                        <a:rPr lang="en-US" sz="3200" dirty="0">
                          <a:solidFill>
                            <a:srgbClr val="FFCCFF"/>
                          </a:solidFill>
                          <a:effectLst/>
                          <a:latin typeface="Times New Roman" panose="02020603050405020304" pitchFamily="18" charset="0"/>
                          <a:cs typeface="Times New Roman" panose="02020603050405020304" pitchFamily="18" charset="0"/>
                        </a:rPr>
                        <a:t> </a:t>
                      </a:r>
                      <a:endParaRPr lang="en-US" sz="3200" dirty="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76415117"/>
                  </a:ext>
                </a:extLst>
              </a:tr>
              <a:tr h="1734247">
                <a:tc>
                  <a:txBody>
                    <a:bodyPr/>
                    <a:lstStyle/>
                    <a:p>
                      <a:pPr marL="0" marR="0" algn="ctr">
                        <a:lnSpc>
                          <a:spcPct val="107000"/>
                        </a:lnSpc>
                        <a:spcBef>
                          <a:spcPts val="600"/>
                        </a:spcBef>
                        <a:spcAft>
                          <a:spcPts val="600"/>
                        </a:spcAft>
                      </a:pPr>
                      <a:r>
                        <a:rPr lang="en-US" sz="3200" dirty="0">
                          <a:solidFill>
                            <a:srgbClr val="00FF00"/>
                          </a:solidFill>
                          <a:effectLst/>
                          <a:latin typeface="Times New Roman" panose="02020603050405020304" pitchFamily="18" charset="0"/>
                          <a:cs typeface="Times New Roman" panose="02020603050405020304" pitchFamily="18" charset="0"/>
                        </a:rPr>
                        <a:t>02</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marL="0" marR="0" algn="just">
                        <a:lnSpc>
                          <a:spcPct val="107000"/>
                        </a:lnSpc>
                        <a:spcBef>
                          <a:spcPts val="600"/>
                        </a:spcBef>
                        <a:spcAft>
                          <a:spcPts val="600"/>
                        </a:spcAft>
                      </a:pP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Trẻ</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hạnh</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phúc</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khi</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đến</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lớp</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nhưng</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chưa</a:t>
                      </a:r>
                      <a:r>
                        <a:rPr lang="en-US" sz="320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0099"/>
                          </a:solidFill>
                          <a:effectLst/>
                          <a:latin typeface="Times New Roman" panose="02020603050405020304" pitchFamily="18" charset="0"/>
                          <a:ea typeface="+mn-ea"/>
                          <a:cs typeface="Times New Roman" panose="02020603050405020304" pitchFamily="18" charset="0"/>
                        </a:rPr>
                        <a:t>nhiều</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ctr">
                        <a:lnSpc>
                          <a:spcPct val="106000"/>
                        </a:lnSpc>
                        <a:spcBef>
                          <a:spcPts val="0"/>
                        </a:spcBef>
                        <a:spcAft>
                          <a:spcPts val="0"/>
                        </a:spcAft>
                      </a:pPr>
                      <a:endPar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6/24</a:t>
                      </a:r>
                    </a:p>
                  </a:txBody>
                  <a:tcPr marL="68580" marR="68580" marT="0" marB="0">
                    <a:solidFill>
                      <a:srgbClr val="FF99CC"/>
                    </a:solidFill>
                  </a:tcPr>
                </a:tc>
                <a:tc>
                  <a:txBody>
                    <a:bodyPr/>
                    <a:lstStyle/>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2</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rgbClr val="FF99CC"/>
                    </a:solidFill>
                  </a:tcPr>
                </a:tc>
                <a:tc>
                  <a:txBody>
                    <a:bodyPr/>
                    <a:lstStyle/>
                    <a:p>
                      <a:pPr marL="0" marR="0" algn="just">
                        <a:lnSpc>
                          <a:spcPct val="107000"/>
                        </a:lnSpc>
                        <a:spcBef>
                          <a:spcPts val="600"/>
                        </a:spcBef>
                        <a:spcAft>
                          <a:spcPts val="600"/>
                        </a:spcAft>
                      </a:pPr>
                      <a:r>
                        <a:rPr lang="en-US" sz="3200">
                          <a:solidFill>
                            <a:srgbClr val="FFCCFF"/>
                          </a:solidFill>
                          <a:effectLst/>
                          <a:latin typeface="Times New Roman" panose="02020603050405020304" pitchFamily="18" charset="0"/>
                          <a:cs typeface="Times New Roman" panose="02020603050405020304" pitchFamily="18" charset="0"/>
                        </a:rPr>
                        <a:t> </a:t>
                      </a:r>
                      <a:endParaRPr lang="en-US" sz="320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3860305417"/>
                  </a:ext>
                </a:extLst>
              </a:tr>
              <a:tr h="2568177">
                <a:tc>
                  <a:txBody>
                    <a:bodyPr/>
                    <a:lstStyle/>
                    <a:p>
                      <a:pPr marL="0" marR="0" algn="ctr">
                        <a:lnSpc>
                          <a:spcPct val="107000"/>
                        </a:lnSpc>
                        <a:spcBef>
                          <a:spcPts val="600"/>
                        </a:spcBef>
                        <a:spcAft>
                          <a:spcPts val="600"/>
                        </a:spcAft>
                      </a:pPr>
                      <a:r>
                        <a:rPr lang="en-US" sz="3200" dirty="0">
                          <a:solidFill>
                            <a:srgbClr val="00FF00"/>
                          </a:solidFill>
                          <a:effectLst/>
                          <a:latin typeface="Times New Roman" panose="02020603050405020304" pitchFamily="18" charset="0"/>
                          <a:cs typeface="Times New Roman" panose="02020603050405020304" pitchFamily="18" charset="0"/>
                        </a:rPr>
                        <a:t>03</a:t>
                      </a:r>
                      <a:endParaRPr lang="en-US" sz="3200" dirty="0">
                        <a:solidFill>
                          <a:srgbClr val="00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marL="0" marR="0" algn="just">
                        <a:lnSpc>
                          <a:spcPct val="107000"/>
                        </a:lnSpc>
                        <a:spcBef>
                          <a:spcPts val="600"/>
                        </a:spcBef>
                        <a:spcAft>
                          <a:spcPts val="600"/>
                        </a:spcAft>
                      </a:pP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Trẻ</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chưa</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thật</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sự</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hạnh</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phúc</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khi</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đến</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lớp</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còn</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khóc</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0099"/>
                          </a:solidFill>
                          <a:effectLst/>
                          <a:latin typeface="Times New Roman" panose="02020603050405020304" pitchFamily="18" charset="0"/>
                          <a:ea typeface="+mn-ea"/>
                          <a:cs typeface="Times New Roman" panose="02020603050405020304" pitchFamily="18" charset="0"/>
                        </a:rPr>
                        <a:t>nhè</a:t>
                      </a:r>
                      <a:r>
                        <a:rPr lang="en-US" sz="3200" b="0" kern="1200" dirty="0">
                          <a:solidFill>
                            <a:srgbClr val="000099"/>
                          </a:solidFill>
                          <a:effectLst/>
                          <a:latin typeface="Times New Roman" panose="02020603050405020304" pitchFamily="18" charset="0"/>
                          <a:ea typeface="+mn-ea"/>
                          <a:cs typeface="Times New Roman" panose="02020603050405020304" pitchFamily="18" charset="0"/>
                        </a:rPr>
                        <a:t>)</a:t>
                      </a:r>
                      <a:endParaRPr lang="en-US" sz="3200" b="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6000"/>
                        </a:lnSpc>
                        <a:spcBef>
                          <a:spcPts val="0"/>
                        </a:spcBef>
                        <a:spcAft>
                          <a:spcPts val="0"/>
                        </a:spcAft>
                      </a:pPr>
                      <a:endPar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6/24</a:t>
                      </a:r>
                    </a:p>
                  </a:txBody>
                  <a:tcPr marL="68580" marR="68580" marT="0" marB="0">
                    <a:solidFill>
                      <a:srgbClr val="FF99CC"/>
                    </a:solidFill>
                  </a:tcPr>
                </a:tc>
                <a:tc>
                  <a:txBody>
                    <a:bodyPr/>
                    <a:lstStyle/>
                    <a:p>
                      <a:pPr marL="0" marR="0" algn="ctr">
                        <a:lnSpc>
                          <a:spcPct val="106000"/>
                        </a:lnSpc>
                        <a:spcBef>
                          <a:spcPts val="0"/>
                        </a:spcBef>
                        <a:spcAft>
                          <a:spcPts val="0"/>
                        </a:spcAft>
                      </a:pPr>
                      <a:r>
                        <a:rPr lang="en-US"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nchor="ctr">
                    <a:solidFill>
                      <a:srgbClr val="FF99CC"/>
                    </a:solidFill>
                  </a:tcPr>
                </a:tc>
                <a:tc>
                  <a:txBody>
                    <a:bodyPr/>
                    <a:lstStyle/>
                    <a:p>
                      <a:pPr marL="0" marR="0" algn="just">
                        <a:lnSpc>
                          <a:spcPct val="107000"/>
                        </a:lnSpc>
                        <a:spcBef>
                          <a:spcPts val="600"/>
                        </a:spcBef>
                        <a:spcAft>
                          <a:spcPts val="600"/>
                        </a:spcAft>
                      </a:pPr>
                      <a:r>
                        <a:rPr lang="en-US" sz="3200" dirty="0">
                          <a:solidFill>
                            <a:srgbClr val="FFCCFF"/>
                          </a:solidFill>
                          <a:effectLst/>
                          <a:latin typeface="Times New Roman" panose="02020603050405020304" pitchFamily="18" charset="0"/>
                          <a:cs typeface="Times New Roman" panose="02020603050405020304" pitchFamily="18" charset="0"/>
                        </a:rPr>
                        <a:t> </a:t>
                      </a:r>
                      <a:endParaRPr lang="en-US" sz="3200" dirty="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1921005896"/>
                  </a:ext>
                </a:extLst>
              </a:tr>
            </a:tbl>
          </a:graphicData>
        </a:graphic>
      </p:graphicFrame>
      <p:sp>
        <p:nvSpPr>
          <p:cNvPr id="6" name="Rectangle 1"/>
          <p:cNvSpPr>
            <a:spLocks noChangeArrowheads="1"/>
          </p:cNvSpPr>
          <p:nvPr/>
        </p:nvSpPr>
        <p:spPr bwMode="auto">
          <a:xfrm>
            <a:off x="3067050" y="2581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0979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 y="0"/>
            <a:ext cx="12192000" cy="1227909"/>
          </a:xfrm>
          <a:prstGeom prst="roundRect">
            <a:avLst/>
          </a:prstGeom>
          <a:solidFill>
            <a:srgbClr val="FF0066"/>
          </a:solidFill>
          <a:ln w="28575">
            <a:solidFill>
              <a:srgbClr val="66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07000"/>
              </a:lnSpc>
              <a:spcBef>
                <a:spcPts val="600"/>
              </a:spcBef>
              <a:spcAft>
                <a:spcPts val="800"/>
              </a:spcAft>
            </a:pPr>
            <a:r>
              <a:rPr lang="en-US" sz="2800" b="1" dirty="0">
                <a:solidFill>
                  <a:srgbClr val="66FF33"/>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err="1">
                <a:solidFill>
                  <a:srgbClr val="66FF33"/>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66FF3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66FF33"/>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66FF3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66FF33"/>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66FF3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66FF33"/>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66FF3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66FF33"/>
                </a:solidFill>
                <a:latin typeface="Times New Roman" panose="02020603050405020304" pitchFamily="18" charset="0"/>
                <a:ea typeface="Calibri" panose="020F0502020204030204" pitchFamily="34" charset="0"/>
                <a:cs typeface="Times New Roman" panose="02020603050405020304" pitchFamily="18" charset="0"/>
              </a:rPr>
              <a:t>hiện</a:t>
            </a:r>
            <a:endParaRPr lang="en-US" sz="2800" dirty="0">
              <a:solidFill>
                <a:srgbClr val="66FF33"/>
              </a:solidFill>
              <a:latin typeface="Times New Roman" panose="02020603050405020304" pitchFamily="18" charset="0"/>
              <a:ea typeface="Calibri" panose="020F0502020204030204" pitchFamily="34" charset="0"/>
              <a:cs typeface="Times New Roman" panose="02020603050405020304" pitchFamily="18" charset="0"/>
            </a:endParaRPr>
          </a:p>
          <a:p>
            <a:r>
              <a:rPr lang="es-ES" sz="2800" b="1" dirty="0">
                <a:latin typeface="Times New Roman" panose="02020603050405020304" pitchFamily="18" charset="0"/>
                <a:cs typeface="Times New Roman" panose="02020603050405020304" pitchFamily="18" charset="0"/>
              </a:rPr>
              <a:t>     2.1</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thiện</a:t>
            </a:r>
            <a:endParaRPr lang="en-US" sz="2800" dirty="0">
              <a:latin typeface="Times New Roman" panose="02020603050405020304" pitchFamily="18" charset="0"/>
              <a:cs typeface="Times New Roman" panose="02020603050405020304" pitchFamily="18" charset="0"/>
            </a:endParaRPr>
          </a:p>
          <a:p>
            <a:pPr algn="ctr"/>
            <a:endParaRPr lang="en-US" dirty="0"/>
          </a:p>
        </p:txBody>
      </p:sp>
      <p:sp>
        <p:nvSpPr>
          <p:cNvPr id="4" name="TextBox 3">
            <a:extLst>
              <a:ext uri="{FF2B5EF4-FFF2-40B4-BE49-F238E27FC236}">
                <a16:creationId xmlns:a16="http://schemas.microsoft.com/office/drawing/2014/main" id="{76A9BD17-3E22-AAB1-8D47-A3F0BD51B1DC}"/>
              </a:ext>
            </a:extLst>
          </p:cNvPr>
          <p:cNvSpPr txBox="1"/>
          <p:nvPr/>
        </p:nvSpPr>
        <p:spPr>
          <a:xfrm>
            <a:off x="132735" y="1227909"/>
            <a:ext cx="7329949" cy="5780044"/>
          </a:xfrm>
          <a:prstGeom prst="rect">
            <a:avLst/>
          </a:prstGeom>
          <a:solidFill>
            <a:srgbClr val="CCFF66"/>
          </a:solidFill>
        </p:spPr>
        <p:txBody>
          <a:bodyPr wrap="square">
            <a:spAutoFit/>
          </a:bodyPr>
          <a:lstStyle/>
          <a:p>
            <a:pPr indent="457200" algn="just">
              <a:lnSpc>
                <a:spcPct val="115000"/>
              </a:lnSpc>
            </a:pPr>
            <a:r>
              <a:rPr lang="en-US" sz="2200" dirty="0" err="1">
                <a:solidFill>
                  <a:srgbClr val="0E2841"/>
                </a:solidFill>
                <a:effectLst/>
                <a:latin typeface="Times New Roman" panose="02020603050405020304" pitchFamily="18" charset="0"/>
                <a:ea typeface="Times New Roman" panose="02020603050405020304" pitchFamily="18" charset="0"/>
              </a:rPr>
              <a:t>Là</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giáo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viên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mầm</a:t>
            </a:r>
            <a:r>
              <a:rPr lang="en-US" sz="2200" dirty="0">
                <a:solidFill>
                  <a:srgbClr val="0E2841"/>
                </a:solidFill>
                <a:effectLst/>
                <a:latin typeface="Times New Roman" panose="02020603050405020304" pitchFamily="18" charset="0"/>
                <a:ea typeface="Times New Roman" panose="02020603050405020304" pitchFamily="18" charset="0"/>
              </a:rPr>
              <a:t> non </a:t>
            </a:r>
            <a:r>
              <a:rPr lang="en-US" sz="2200" dirty="0" err="1">
                <a:solidFill>
                  <a:srgbClr val="0E2841"/>
                </a:solidFill>
                <a:effectLst/>
                <a:latin typeface="Times New Roman" panose="02020603050405020304" pitchFamily="18" charset="0"/>
                <a:ea typeface="Times New Roman" panose="02020603050405020304" pitchFamily="18" charset="0"/>
              </a:rPr>
              <a:t>tôi</a:t>
            </a:r>
            <a:r>
              <a:rPr lang="en-US" sz="2200" dirty="0">
                <a:solidFill>
                  <a:srgbClr val="0E2841"/>
                </a:solidFill>
                <a:effectLst/>
                <a:latin typeface="Times New Roman" panose="02020603050405020304" pitchFamily="18" charset="0"/>
                <a:ea typeface="Times New Roman" panose="02020603050405020304" pitchFamily="18" charset="0"/>
              </a:rPr>
              <a:t> ý </a:t>
            </a:r>
            <a:r>
              <a:rPr lang="en-US" sz="2200" dirty="0" err="1">
                <a:solidFill>
                  <a:srgbClr val="0E2841"/>
                </a:solidFill>
                <a:effectLst/>
                <a:latin typeface="Times New Roman" panose="02020603050405020304" pitchFamily="18" charset="0"/>
                <a:ea typeface="Times New Roman" panose="02020603050405020304" pitchFamily="18" charset="0"/>
              </a:rPr>
              <a:t>thức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được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niền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niềm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hạnh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phúc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mỗi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ngày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vì</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đến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 ở </a:t>
            </a:r>
            <a:r>
              <a:rPr lang="en-US" sz="2200" dirty="0" err="1">
                <a:solidFill>
                  <a:srgbClr val="0E2841"/>
                </a:solidFill>
                <a:effectLst/>
                <a:latin typeface="Times New Roman" panose="02020603050405020304" pitchFamily="18" charset="0"/>
                <a:ea typeface="Times New Roman" panose="02020603050405020304" pitchFamily="18" charset="0"/>
              </a:rPr>
              <a:t>với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cô</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ngày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giác</a:t>
            </a:r>
            <a:r>
              <a:rPr lang="en-US" sz="2200" dirty="0">
                <a:solidFill>
                  <a:srgbClr val="0E2841"/>
                </a:solidFill>
                <a:effectLst/>
                <a:latin typeface="Times New Roman" panose="02020603050405020304" pitchFamily="18" charset="0"/>
                <a:ea typeface="Times New Roman" panose="02020603050405020304" pitchFamily="18" charset="0"/>
              </a:rPr>
              <a:t> an </a:t>
            </a:r>
            <a:r>
              <a:rPr lang="en-US" sz="2200" dirty="0" err="1">
                <a:solidFill>
                  <a:srgbClr val="0E2841"/>
                </a:solidFill>
                <a:effectLst/>
                <a:latin typeface="Times New Roman" panose="02020603050405020304" pitchFamily="18" charset="0"/>
                <a:ea typeface="Times New Roman" panose="02020603050405020304" pitchFamily="18" charset="0"/>
              </a:rPr>
              <a:t>toàn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hạnh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phúc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nên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tôi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áp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dụng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biện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pháp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sau</a:t>
            </a:r>
            <a:endParaRPr lang="en-US" sz="2200" dirty="0">
              <a:effectLst/>
              <a:latin typeface="Times New Roman" panose="02020603050405020304" pitchFamily="18" charset="0"/>
              <a:ea typeface="Times New Roman" panose="02020603050405020304" pitchFamily="18" charset="0"/>
            </a:endParaRPr>
          </a:p>
          <a:p>
            <a:pPr indent="457200">
              <a:lnSpc>
                <a:spcPct val="115000"/>
              </a:lnSpc>
            </a:pPr>
            <a:r>
              <a:rPr lang="en-US" sz="2200" b="1" dirty="0">
                <a:solidFill>
                  <a:srgbClr val="0E2841"/>
                </a:solidFill>
                <a:effectLst/>
                <a:latin typeface="Times New Roman" panose="02020603050405020304" pitchFamily="18" charset="0"/>
                <a:ea typeface="Times New Roman" panose="02020603050405020304" pitchFamily="18" charset="0"/>
              </a:rPr>
              <a:t>1.1 </a:t>
            </a:r>
            <a:r>
              <a:rPr lang="en-US" sz="2200" b="1" dirty="0" err="1">
                <a:solidFill>
                  <a:srgbClr val="0E2841"/>
                </a:solidFill>
                <a:effectLst/>
                <a:latin typeface="Times New Roman" panose="02020603050405020304" pitchFamily="18" charset="0"/>
                <a:ea typeface="Times New Roman" panose="02020603050405020304" pitchFamily="18" charset="0"/>
              </a:rPr>
              <a:t>Chào</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đón</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mỗi</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ngày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Chào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hỏi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bằng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một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nụ</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cười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và</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một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ôm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nhẹ</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nhận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được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sự</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yêu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thương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ngay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từ</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lúc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bước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vào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457200">
              <a:lnSpc>
                <a:spcPct val="115000"/>
              </a:lnSpc>
            </a:pP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Chuẩn</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bị</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khu</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vực</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chào</a:t>
            </a:r>
            <a:r>
              <a:rPr lang="en-US" sz="2200" b="1" dirty="0">
                <a:solidFill>
                  <a:srgbClr val="0E2841"/>
                </a:solidFill>
                <a:effectLst/>
                <a:latin typeface="Times New Roman" panose="02020603050405020304" pitchFamily="18" charset="0"/>
                <a:ea typeface="Times New Roman" panose="02020603050405020304" pitchFamily="18" charset="0"/>
              </a:rPr>
              <a:t> </a:t>
            </a:r>
            <a:r>
              <a:rPr lang="en-US" sz="2200" b="1" dirty="0" err="1">
                <a:solidFill>
                  <a:srgbClr val="0E2841"/>
                </a:solidFill>
                <a:effectLst/>
                <a:latin typeface="Times New Roman" panose="02020603050405020304" pitchFamily="18" charset="0"/>
                <a:ea typeface="Times New Roman" panose="02020603050405020304" pitchFamily="18" charset="0"/>
              </a:rPr>
              <a:t>đón</a:t>
            </a:r>
            <a:endParaRPr lang="en-US" sz="2200" dirty="0">
              <a:effectLst/>
              <a:latin typeface="Times New Roman" panose="02020603050405020304" pitchFamily="18" charset="0"/>
              <a:ea typeface="Times New Roman" panose="02020603050405020304" pitchFamily="18" charset="0"/>
            </a:endParaRPr>
          </a:p>
          <a:p>
            <a:pPr indent="457200">
              <a:lnSpc>
                <a:spcPct val="115000"/>
              </a:lnSpc>
            </a:pPr>
            <a:r>
              <a:rPr lang="en-US" sz="2200" dirty="0">
                <a:solidFill>
                  <a:srgbClr val="0E2841"/>
                </a:solidFill>
                <a:effectLst/>
                <a:latin typeface="Times New Roman" panose="02020603050405020304" pitchFamily="18" charset="0"/>
                <a:ea typeface="Times New Roman" panose="02020603050405020304" pitchFamily="18" charset="0"/>
              </a:rPr>
              <a:t>- Trang </a:t>
            </a:r>
            <a:r>
              <a:rPr lang="en-US" sz="2200" dirty="0" err="1">
                <a:solidFill>
                  <a:srgbClr val="0E2841"/>
                </a:solidFill>
                <a:effectLst/>
                <a:latin typeface="Times New Roman" panose="02020603050405020304" pitchFamily="18" charset="0"/>
                <a:ea typeface="Times New Roman" panose="02020603050405020304" pitchFamily="18" charset="0"/>
              </a:rPr>
              <a:t>trí</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vực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cửa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trang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trí</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vực</a:t>
            </a:r>
            <a:r>
              <a:rPr lang="en-US" sz="2200" dirty="0">
                <a:solidFill>
                  <a:srgbClr val="0E2841"/>
                </a:solidFill>
                <a:effectLst/>
                <a:latin typeface="Times New Roman" panose="02020603050405020304" pitchFamily="18" charset="0"/>
                <a:ea typeface="Times New Roman" panose="02020603050405020304" pitchFamily="18" charset="0"/>
              </a:rPr>
              <a:t> ở </a:t>
            </a:r>
            <a:r>
              <a:rPr lang="en-US" sz="2200" dirty="0" err="1">
                <a:solidFill>
                  <a:srgbClr val="0E2841"/>
                </a:solidFill>
                <a:effectLst/>
                <a:latin typeface="Times New Roman" panose="02020603050405020304" pitchFamily="18" charset="0"/>
                <a:ea typeface="Times New Roman" panose="02020603050405020304" pitchFamily="18" charset="0"/>
              </a:rPr>
              <a:t>ngay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cửa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bằng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những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ảnh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ngộ</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nghĩnh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bắt</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tay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đập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tay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bản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bản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nhạc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ôm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không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khí</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tươi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ngay</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tại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cửa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endParaRPr lang="en-US" sz="2200" dirty="0">
              <a:effectLst/>
              <a:latin typeface="Times New Roman" panose="02020603050405020304" pitchFamily="18" charset="0"/>
              <a:ea typeface="Times New Roman" panose="02020603050405020304" pitchFamily="18" charset="0"/>
            </a:endParaRPr>
          </a:p>
          <a:p>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Mỗi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lựa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chọn</a:t>
            </a:r>
            <a:r>
              <a:rPr lang="en-US" sz="2200" dirty="0">
                <a:solidFill>
                  <a:srgbClr val="0E2841"/>
                </a:solidFill>
                <a:effectLst/>
                <a:latin typeface="Times New Roman" panose="02020603050405020304" pitchFamily="18" charset="0"/>
                <a:ea typeface="Times New Roman" panose="02020603050405020304" pitchFamily="18" charset="0"/>
              </a:rPr>
              <a:t> 1 </a:t>
            </a:r>
            <a:r>
              <a:rPr lang="en-US" sz="2200" dirty="0" err="1">
                <a:solidFill>
                  <a:srgbClr val="0E2841"/>
                </a:solidFill>
                <a:effectLst/>
                <a:latin typeface="Times New Roman" panose="02020603050405020304" pitchFamily="18" charset="0"/>
                <a:ea typeface="Times New Roman" panose="02020603050405020304" pitchFamily="18" charset="0"/>
              </a:rPr>
              <a:t>hình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thức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chào</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hỏi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để</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nhận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được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tình</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yêu</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thương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của</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cô</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sẽ</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cảm</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nhận</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được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môi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trường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lớp</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học</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vui</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cũng</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như</a:t>
            </a:r>
            <a:r>
              <a:rPr lang="en-US" sz="2200" dirty="0">
                <a:solidFill>
                  <a:srgbClr val="0E2841"/>
                </a:solidFill>
                <a:effectLst/>
                <a:latin typeface="Times New Roman" panose="02020603050405020304" pitchFamily="18" charset="0"/>
                <a:ea typeface="Times New Roman" panose="02020603050405020304" pitchFamily="18" charset="0"/>
              </a:rPr>
              <a:t> </a:t>
            </a:r>
            <a:r>
              <a:rPr lang="en-US" sz="2200" dirty="0" err="1">
                <a:solidFill>
                  <a:srgbClr val="0E2841"/>
                </a:solidFill>
                <a:effectLst/>
                <a:latin typeface="Times New Roman" panose="02020603050405020304" pitchFamily="18" charset="0"/>
                <a:ea typeface="Times New Roman" panose="02020603050405020304" pitchFamily="18" charset="0"/>
              </a:rPr>
              <a:t>trẻ</a:t>
            </a:r>
            <a:r>
              <a:rPr lang="en-US" sz="2200" dirty="0">
                <a:solidFill>
                  <a:srgbClr val="0E2841"/>
                </a:solidFill>
                <a:effectLst/>
                <a:latin typeface="Times New Roman" panose="02020603050405020304" pitchFamily="18" charset="0"/>
                <a:ea typeface="Times New Roman" panose="02020603050405020304" pitchFamily="18" charset="0"/>
              </a:rPr>
              <a:t> ở </a:t>
            </a:r>
            <a:r>
              <a:rPr lang="en-US" sz="2200" dirty="0" err="1">
                <a:solidFill>
                  <a:srgbClr val="0E2841"/>
                </a:solidFill>
                <a:effectLst/>
                <a:latin typeface="Times New Roman" panose="02020603050405020304" pitchFamily="18" charset="0"/>
                <a:ea typeface="Times New Roman" panose="02020603050405020304" pitchFamily="18" charset="0"/>
              </a:rPr>
              <a:t>nhà</a:t>
            </a:r>
            <a:endParaRPr lang="en-US" sz="2200" dirty="0"/>
          </a:p>
        </p:txBody>
      </p:sp>
      <p:pic>
        <p:nvPicPr>
          <p:cNvPr id="6" name="Picture 5">
            <a:extLst>
              <a:ext uri="{FF2B5EF4-FFF2-40B4-BE49-F238E27FC236}">
                <a16:creationId xmlns:a16="http://schemas.microsoft.com/office/drawing/2014/main" id="{F0AF58CA-1288-5214-26A9-F5E604AA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684" y="1227908"/>
            <a:ext cx="4729315" cy="5780044"/>
          </a:xfrm>
          <a:prstGeom prst="rect">
            <a:avLst/>
          </a:prstGeom>
        </p:spPr>
      </p:pic>
    </p:spTree>
    <p:extLst>
      <p:ext uri="{BB962C8B-B14F-4D97-AF65-F5344CB8AC3E}">
        <p14:creationId xmlns:p14="http://schemas.microsoft.com/office/powerpoint/2010/main" val="12173174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88FF90-BEEB-9FD3-81AB-D32BC73CDA29}"/>
              </a:ext>
            </a:extLst>
          </p:cNvPr>
          <p:cNvSpPr/>
          <p:nvPr/>
        </p:nvSpPr>
        <p:spPr>
          <a:xfrm>
            <a:off x="280221" y="117987"/>
            <a:ext cx="11739714" cy="461665"/>
          </a:xfrm>
          <a:prstGeom prst="rect">
            <a:avLst/>
          </a:prstGeom>
        </p:spPr>
        <p:txBody>
          <a:bodyPr wrap="square">
            <a:spAutoFit/>
          </a:bodyPr>
          <a:lstStyle/>
          <a:p>
            <a:pPr algn="just"/>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7A5EDF-F4EB-FA5A-F3AE-06F0E5AB951F}"/>
              </a:ext>
            </a:extLst>
          </p:cNvPr>
          <p:cNvSpPr txBox="1"/>
          <p:nvPr/>
        </p:nvSpPr>
        <p:spPr>
          <a:xfrm>
            <a:off x="280221" y="582067"/>
            <a:ext cx="11562735" cy="5693866"/>
          </a:xfrm>
          <a:prstGeom prst="rect">
            <a:avLst/>
          </a:prstGeom>
          <a:solidFill>
            <a:srgbClr val="FFFF00"/>
          </a:solidFill>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Đón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“high five”,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con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nè</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“Wao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ta, ai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nè</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con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42021809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143" y="920621"/>
            <a:ext cx="11739714" cy="5016758"/>
          </a:xfrm>
          <a:prstGeom prst="rect">
            <a:avLst/>
          </a:prstGeom>
          <a:solidFill>
            <a:srgbClr val="FF00FF"/>
          </a:solidFill>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Khuyến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trẻ</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sẻ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a:t>
            </a:r>
          </a:p>
          <a:p>
            <a:pPr marL="285750" indent="-285750" algn="just">
              <a:buFontTx/>
              <a:buChar char="-"/>
            </a:pP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 con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56993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3338</Words>
  <Application>Microsoft Office PowerPoint</Application>
  <PresentationFormat>Widescreen</PresentationFormat>
  <Paragraphs>140</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Helvetica</vt:lpstr>
      <vt:lpstr>Times New Roman</vt:lpstr>
      <vt:lpstr>Office Theme</vt:lpstr>
      <vt:lpstr> ỦY  BAN NHÂN DÂN HUYỆN TAM NÔNG TRƯỜNG MẦM NON PHÚ CƯỜNG  HỘI THI GIÁO VIÊN DẠY GIỎI GIÁO DỤC MẦM NON CẤP CƠ SỞ Năm học 2024 - 2025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Giải pháp 3: Phối hợp với phụ huynh trong công tác giáo dục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NHIU THAO</dc:creator>
  <cp:lastModifiedBy>Administrator</cp:lastModifiedBy>
  <cp:revision>202</cp:revision>
  <cp:lastPrinted>2023-05-11T13:36:08Z</cp:lastPrinted>
  <dcterms:created xsi:type="dcterms:W3CDTF">2022-03-09T14:28:06Z</dcterms:created>
  <dcterms:modified xsi:type="dcterms:W3CDTF">2025-02-05T09:14:27Z</dcterms:modified>
</cp:coreProperties>
</file>