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bin Bold" panose="020B0604020202020204" charset="0"/>
      <p:regular r:id="rId27"/>
    </p:embeddedFont>
    <p:embeddedFont>
      <p:font typeface="Faustina Italics" panose="020B0604020202020204" charset="0"/>
      <p:regular r:id="rId28"/>
    </p:embeddedFont>
    <p:embeddedFont>
      <p:font typeface="Faustina" panose="020B0604020202020204" charset="0"/>
      <p:regular r:id="rId29"/>
    </p:embeddedFont>
    <p:embeddedFont>
      <p:font typeface="Faustina Bold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91" autoAdjust="0"/>
    <p:restoredTop sz="94622" autoAdjust="0"/>
  </p:normalViewPr>
  <p:slideViewPr>
    <p:cSldViewPr>
      <p:cViewPr varScale="1">
        <p:scale>
          <a:sx n="39" d="100"/>
          <a:sy n="39" d="100"/>
        </p:scale>
        <p:origin x="48" y="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59.svg"/><Relationship Id="rId4" Type="http://schemas.openxmlformats.org/officeDocument/2006/relationships/image" Target="../media/image33.png"/><Relationship Id="rId9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3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16.sv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20.png"/><Relationship Id="rId7" Type="http://schemas.openxmlformats.org/officeDocument/2006/relationships/image" Target="../media/image8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svg"/><Relationship Id="rId11" Type="http://schemas.openxmlformats.org/officeDocument/2006/relationships/image" Target="../media/image41.jpeg"/><Relationship Id="rId5" Type="http://schemas.openxmlformats.org/officeDocument/2006/relationships/image" Target="../media/image40.png"/><Relationship Id="rId10" Type="http://schemas.openxmlformats.org/officeDocument/2006/relationships/image" Target="../media/image4.svg"/><Relationship Id="rId4" Type="http://schemas.openxmlformats.org/officeDocument/2006/relationships/image" Target="../media/image40.svg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16.svg"/><Relationship Id="rId7" Type="http://schemas.openxmlformats.org/officeDocument/2006/relationships/image" Target="../media/image4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57.sv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4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57.sv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7.svg"/><Relationship Id="rId7" Type="http://schemas.openxmlformats.org/officeDocument/2006/relationships/image" Target="../media/image50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1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6.svg"/><Relationship Id="rId4" Type="http://schemas.openxmlformats.org/officeDocument/2006/relationships/image" Target="../media/image8.png"/><Relationship Id="rId9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0.svg"/><Relationship Id="rId7" Type="http://schemas.openxmlformats.org/officeDocument/2006/relationships/image" Target="../media/image2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6.svg"/><Relationship Id="rId4" Type="http://schemas.openxmlformats.org/officeDocument/2006/relationships/image" Target="../media/image3.png"/><Relationship Id="rId9" Type="http://schemas.openxmlformats.org/officeDocument/2006/relationships/image" Target="../media/image8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28.svg"/><Relationship Id="rId3" Type="http://schemas.openxmlformats.org/officeDocument/2006/relationships/image" Target="../media/image85.svg"/><Relationship Id="rId7" Type="http://schemas.openxmlformats.org/officeDocument/2006/relationships/image" Target="../media/image6.svg"/><Relationship Id="rId12" Type="http://schemas.openxmlformats.org/officeDocument/2006/relationships/image" Target="../media/image1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4.svg"/><Relationship Id="rId5" Type="http://schemas.openxmlformats.org/officeDocument/2006/relationships/image" Target="../media/image87.svg"/><Relationship Id="rId15" Type="http://schemas.openxmlformats.org/officeDocument/2006/relationships/image" Target="../media/image89.svg"/><Relationship Id="rId10" Type="http://schemas.openxmlformats.org/officeDocument/2006/relationships/image" Target="../media/image2.png"/><Relationship Id="rId4" Type="http://schemas.openxmlformats.org/officeDocument/2006/relationships/image" Target="../media/image56.png"/><Relationship Id="rId9" Type="http://schemas.openxmlformats.org/officeDocument/2006/relationships/image" Target="../media/image2.svg"/><Relationship Id="rId1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4.svg"/><Relationship Id="rId7" Type="http://schemas.openxmlformats.org/officeDocument/2006/relationships/image" Target="../media/image2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8.svg"/><Relationship Id="rId5" Type="http://schemas.openxmlformats.org/officeDocument/2006/relationships/image" Target="../media/image20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2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0.svg"/><Relationship Id="rId7" Type="http://schemas.openxmlformats.org/officeDocument/2006/relationships/image" Target="../media/image2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2.svg"/><Relationship Id="rId5" Type="http://schemas.openxmlformats.org/officeDocument/2006/relationships/image" Target="../media/image32.svg"/><Relationship Id="rId10" Type="http://schemas.openxmlformats.org/officeDocument/2006/relationships/image" Target="../media/image11.png"/><Relationship Id="rId4" Type="http://schemas.openxmlformats.org/officeDocument/2006/relationships/image" Target="../media/image16.png"/><Relationship Id="rId9" Type="http://schemas.openxmlformats.org/officeDocument/2006/relationships/image" Target="../media/image3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6.svg"/><Relationship Id="rId7" Type="http://schemas.openxmlformats.org/officeDocument/2006/relationships/image" Target="../media/image38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2.svg"/><Relationship Id="rId4" Type="http://schemas.openxmlformats.org/officeDocument/2006/relationships/image" Target="../media/image11.png"/><Relationship Id="rId9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42.svg"/><Relationship Id="rId4" Type="http://schemas.openxmlformats.org/officeDocument/2006/relationships/image" Target="../media/image21.png"/><Relationship Id="rId9" Type="http://schemas.openxmlformats.org/officeDocument/2006/relationships/image" Target="../media/image4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27.jpeg"/><Relationship Id="rId7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28.jpeg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BD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08722" y="1434921"/>
            <a:ext cx="12077497" cy="1797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46"/>
              </a:lnSpc>
            </a:pPr>
            <a:r>
              <a:rPr lang="en-US" sz="3462" b="1" spc="34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HỘI THI </a:t>
            </a:r>
          </a:p>
          <a:p>
            <a:pPr algn="ctr">
              <a:lnSpc>
                <a:spcPts val="4846"/>
              </a:lnSpc>
            </a:pPr>
            <a:r>
              <a:rPr lang="en-US" sz="3462" b="1" spc="34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GIÁO VIÊN DẠY GIỎI GIÁO DỤC MẦM NON CẤP CƠ SỞ</a:t>
            </a:r>
          </a:p>
          <a:p>
            <a:pPr algn="ctr">
              <a:lnSpc>
                <a:spcPts val="4846"/>
              </a:lnSpc>
            </a:pPr>
            <a:r>
              <a:rPr lang="en-US" sz="3462" b="1" spc="34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TỈNH ĐỒNG THÁP NĂM HỌC: 2024 - 2025</a:t>
            </a:r>
          </a:p>
        </p:txBody>
      </p:sp>
      <p:sp>
        <p:nvSpPr>
          <p:cNvPr id="3" name="Freeform 3"/>
          <p:cNvSpPr/>
          <p:nvPr/>
        </p:nvSpPr>
        <p:spPr>
          <a:xfrm rot="-81302">
            <a:off x="14945921" y="30728"/>
            <a:ext cx="2629376" cy="2581569"/>
          </a:xfrm>
          <a:custGeom>
            <a:avLst/>
            <a:gdLst/>
            <a:ahLst/>
            <a:cxnLst/>
            <a:rect l="l" t="t" r="r" b="b"/>
            <a:pathLst>
              <a:path w="2629376" h="2581569">
                <a:moveTo>
                  <a:pt x="0" y="0"/>
                </a:moveTo>
                <a:lnTo>
                  <a:pt x="2629377" y="0"/>
                </a:lnTo>
                <a:lnTo>
                  <a:pt x="2629377" y="2581570"/>
                </a:lnTo>
                <a:lnTo>
                  <a:pt x="0" y="2581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955550">
            <a:off x="741329" y="8300199"/>
            <a:ext cx="3579337" cy="1799966"/>
          </a:xfrm>
          <a:custGeom>
            <a:avLst/>
            <a:gdLst/>
            <a:ahLst/>
            <a:cxnLst/>
            <a:rect l="l" t="t" r="r" b="b"/>
            <a:pathLst>
              <a:path w="3579337" h="1799966">
                <a:moveTo>
                  <a:pt x="0" y="0"/>
                </a:moveTo>
                <a:lnTo>
                  <a:pt x="3579336" y="0"/>
                </a:lnTo>
                <a:lnTo>
                  <a:pt x="3579336" y="1799965"/>
                </a:lnTo>
                <a:lnTo>
                  <a:pt x="0" y="17999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106461">
            <a:off x="12588690" y="8192408"/>
            <a:ext cx="4610210" cy="1893656"/>
          </a:xfrm>
          <a:custGeom>
            <a:avLst/>
            <a:gdLst/>
            <a:ahLst/>
            <a:cxnLst/>
            <a:rect l="l" t="t" r="r" b="b"/>
            <a:pathLst>
              <a:path w="4610210" h="1893656">
                <a:moveTo>
                  <a:pt x="0" y="0"/>
                </a:moveTo>
                <a:lnTo>
                  <a:pt x="4610210" y="0"/>
                </a:lnTo>
                <a:lnTo>
                  <a:pt x="4610210" y="1893656"/>
                </a:lnTo>
                <a:lnTo>
                  <a:pt x="0" y="18936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144024">
            <a:off x="570361" y="163072"/>
            <a:ext cx="3921273" cy="2316883"/>
          </a:xfrm>
          <a:custGeom>
            <a:avLst/>
            <a:gdLst/>
            <a:ahLst/>
            <a:cxnLst/>
            <a:rect l="l" t="t" r="r" b="b"/>
            <a:pathLst>
              <a:path w="3921273" h="2316883">
                <a:moveTo>
                  <a:pt x="0" y="0"/>
                </a:moveTo>
                <a:lnTo>
                  <a:pt x="3921272" y="0"/>
                </a:lnTo>
                <a:lnTo>
                  <a:pt x="3921272" y="2316882"/>
                </a:lnTo>
                <a:lnTo>
                  <a:pt x="0" y="23168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1026437">
            <a:off x="-906818" y="3534156"/>
            <a:ext cx="2412624" cy="2412624"/>
          </a:xfrm>
          <a:custGeom>
            <a:avLst/>
            <a:gdLst/>
            <a:ahLst/>
            <a:cxnLst/>
            <a:rect l="l" t="t" r="r" b="b"/>
            <a:pathLst>
              <a:path w="2412624" h="2412624">
                <a:moveTo>
                  <a:pt x="0" y="0"/>
                </a:moveTo>
                <a:lnTo>
                  <a:pt x="2412624" y="0"/>
                </a:lnTo>
                <a:lnTo>
                  <a:pt x="2412624" y="2412624"/>
                </a:lnTo>
                <a:lnTo>
                  <a:pt x="0" y="24126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205061">
            <a:off x="16550381" y="3959500"/>
            <a:ext cx="3095306" cy="2235783"/>
          </a:xfrm>
          <a:custGeom>
            <a:avLst/>
            <a:gdLst/>
            <a:ahLst/>
            <a:cxnLst/>
            <a:rect l="l" t="t" r="r" b="b"/>
            <a:pathLst>
              <a:path w="3095306" h="2235783">
                <a:moveTo>
                  <a:pt x="0" y="0"/>
                </a:moveTo>
                <a:lnTo>
                  <a:pt x="3095307" y="0"/>
                </a:lnTo>
                <a:lnTo>
                  <a:pt x="3095307" y="2235783"/>
                </a:lnTo>
                <a:lnTo>
                  <a:pt x="0" y="22357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994138" y="3957882"/>
            <a:ext cx="12299723" cy="2153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BÁO CÁO: MỘT SỐ BIỆN PHÁP HÌNH THÀNH KỸ NĂNG TỰ PHỤC VỤ CHO TRẺ Ở LỚP MẦM 1 TẠI TRƯỜNG MẦM NON PHÚ CƯỜNG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875383" y="6710093"/>
            <a:ext cx="12521949" cy="1313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Giáo</a:t>
            </a:r>
            <a:r>
              <a:rPr lang="en-US" sz="38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8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viên</a:t>
            </a:r>
            <a:r>
              <a:rPr lang="en-US" sz="38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8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dự</a:t>
            </a:r>
            <a:r>
              <a:rPr lang="en-US" sz="38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8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thi</a:t>
            </a:r>
            <a:r>
              <a:rPr lang="en-US" sz="38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: </a:t>
            </a:r>
            <a:r>
              <a:rPr lang="en-US" sz="38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Lê</a:t>
            </a:r>
            <a:r>
              <a:rPr lang="en-US" sz="38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8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Nguyễn</a:t>
            </a:r>
            <a:r>
              <a:rPr lang="en-US" sz="38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8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Diễm</a:t>
            </a:r>
            <a:r>
              <a:rPr lang="en-US" sz="38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8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Hương</a:t>
            </a:r>
            <a:endParaRPr lang="en-US" sz="3800" b="1" dirty="0">
              <a:solidFill>
                <a:srgbClr val="1E2125"/>
              </a:solidFill>
              <a:latin typeface="Faustina Bold"/>
              <a:ea typeface="Faustina Bold"/>
              <a:cs typeface="Faustina Bold"/>
              <a:sym typeface="Faustina Bold"/>
            </a:endParaRPr>
          </a:p>
          <a:p>
            <a:pPr algn="ctr">
              <a:lnSpc>
                <a:spcPts val="5320"/>
              </a:lnSpc>
            </a:pPr>
            <a:r>
              <a:rPr lang="en-US" sz="38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Đơn</a:t>
            </a:r>
            <a:r>
              <a:rPr lang="en-US" sz="38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8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vị</a:t>
            </a:r>
            <a:r>
              <a:rPr lang="en-US" sz="38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: </a:t>
            </a:r>
            <a:r>
              <a:rPr lang="en-US" sz="38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Trường</a:t>
            </a:r>
            <a:r>
              <a:rPr lang="en-US" sz="38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8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Mầm</a:t>
            </a:r>
            <a:r>
              <a:rPr lang="en-US" sz="38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non </a:t>
            </a:r>
            <a:r>
              <a:rPr lang="en-US" sz="38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Phú</a:t>
            </a:r>
            <a:r>
              <a:rPr lang="en-US" sz="38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8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Cường</a:t>
            </a:r>
            <a:endParaRPr lang="en-US" sz="3800" b="1" dirty="0">
              <a:solidFill>
                <a:srgbClr val="1E2125"/>
              </a:solidFill>
              <a:latin typeface="Faustina Bold"/>
              <a:ea typeface="Faustina Bold"/>
              <a:cs typeface="Faustina Bold"/>
              <a:sym typeface="Faustina Bol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B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955550">
            <a:off x="-416195" y="9054612"/>
            <a:ext cx="2369917" cy="1191776"/>
          </a:xfrm>
          <a:custGeom>
            <a:avLst/>
            <a:gdLst/>
            <a:ahLst/>
            <a:cxnLst/>
            <a:rect l="l" t="t" r="r" b="b"/>
            <a:pathLst>
              <a:path w="2369917" h="1191776">
                <a:moveTo>
                  <a:pt x="0" y="0"/>
                </a:moveTo>
                <a:lnTo>
                  <a:pt x="2369917" y="0"/>
                </a:lnTo>
                <a:lnTo>
                  <a:pt x="2369917" y="1191777"/>
                </a:lnTo>
                <a:lnTo>
                  <a:pt x="0" y="11917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476529" y="1028700"/>
            <a:ext cx="7091890" cy="4468518"/>
          </a:xfrm>
          <a:custGeom>
            <a:avLst/>
            <a:gdLst/>
            <a:ahLst/>
            <a:cxnLst/>
            <a:rect l="l" t="t" r="r" b="b"/>
            <a:pathLst>
              <a:path w="7091890" h="4468518">
                <a:moveTo>
                  <a:pt x="0" y="0"/>
                </a:moveTo>
                <a:lnTo>
                  <a:pt x="7091890" y="0"/>
                </a:lnTo>
                <a:lnTo>
                  <a:pt x="7091890" y="4468518"/>
                </a:lnTo>
                <a:lnTo>
                  <a:pt x="0" y="44685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366" b="-1353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476529" y="5740698"/>
            <a:ext cx="7091890" cy="4295442"/>
          </a:xfrm>
          <a:custGeom>
            <a:avLst/>
            <a:gdLst/>
            <a:ahLst/>
            <a:cxnLst/>
            <a:rect l="l" t="t" r="r" b="b"/>
            <a:pathLst>
              <a:path w="7091890" h="4295442">
                <a:moveTo>
                  <a:pt x="0" y="0"/>
                </a:moveTo>
                <a:lnTo>
                  <a:pt x="7091890" y="0"/>
                </a:lnTo>
                <a:lnTo>
                  <a:pt x="7091890" y="4295441"/>
                </a:lnTo>
                <a:lnTo>
                  <a:pt x="0" y="42954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293" t="-25056" b="-2715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49212" y="174679"/>
            <a:ext cx="8894788" cy="854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501" lvl="1" indent="-539750" algn="ctr">
              <a:lnSpc>
                <a:spcPts val="7000"/>
              </a:lnSpc>
              <a:buFont typeface="Arial"/>
              <a:buChar char="•"/>
            </a:pPr>
            <a:r>
              <a:rPr lang="en-US" sz="50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0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Thông</a:t>
            </a:r>
            <a:r>
              <a:rPr lang="en-US" sz="50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qua </a:t>
            </a:r>
            <a:r>
              <a:rPr lang="en-US" sz="50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hoạt</a:t>
            </a:r>
            <a:r>
              <a:rPr lang="en-US" sz="50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0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động</a:t>
            </a:r>
            <a:r>
              <a:rPr lang="en-US" sz="50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0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chơi</a:t>
            </a:r>
            <a:endParaRPr lang="en-US" sz="5000" b="1" dirty="0">
              <a:solidFill>
                <a:srgbClr val="1E2125"/>
              </a:solidFill>
              <a:latin typeface="Faustina Bold"/>
              <a:ea typeface="Faustina Bold"/>
              <a:cs typeface="Faustina Bold"/>
              <a:sym typeface="Faustina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26089" y="3294263"/>
            <a:ext cx="8161738" cy="39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      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Giới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thiệu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từng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món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đồ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chơi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được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đặt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từng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góc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và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cho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quan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sát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cách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sắp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xếp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đồ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chơi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ở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từng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góc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đó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.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Chẳng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hạn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chỉ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cho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biết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được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ở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góc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phân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vai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thì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thường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đặt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các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đồ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chơi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như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nấu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ăn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,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bán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hàng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,...;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góc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học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tập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thì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thường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đặt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đất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nặn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,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màu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,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các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bộ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lô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tô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,..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Để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qua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đó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giúp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ghi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nhớ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vị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trí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từng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món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đồ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dùng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trong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từng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góc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chơi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,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có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như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vậy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sau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khi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chơi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xong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sẽ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nhớ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và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đặt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đồ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chơi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đúng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theo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vị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trí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ban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đầu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BF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6537607" y="7799362"/>
            <a:ext cx="1750393" cy="2487638"/>
          </a:xfrm>
          <a:custGeom>
            <a:avLst/>
            <a:gdLst/>
            <a:ahLst/>
            <a:cxnLst/>
            <a:rect l="l" t="t" r="r" b="b"/>
            <a:pathLst>
              <a:path w="1750393" h="2487638">
                <a:moveTo>
                  <a:pt x="1750393" y="0"/>
                </a:moveTo>
                <a:lnTo>
                  <a:pt x="0" y="0"/>
                </a:lnTo>
                <a:lnTo>
                  <a:pt x="0" y="2487638"/>
                </a:lnTo>
                <a:lnTo>
                  <a:pt x="1750393" y="2487638"/>
                </a:lnTo>
                <a:lnTo>
                  <a:pt x="175039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602856">
            <a:off x="96794" y="7981096"/>
            <a:ext cx="1397074" cy="2478680"/>
          </a:xfrm>
          <a:custGeom>
            <a:avLst/>
            <a:gdLst/>
            <a:ahLst/>
            <a:cxnLst/>
            <a:rect l="l" t="t" r="r" b="b"/>
            <a:pathLst>
              <a:path w="1397074" h="2478680">
                <a:moveTo>
                  <a:pt x="0" y="0"/>
                </a:moveTo>
                <a:lnTo>
                  <a:pt x="1397074" y="0"/>
                </a:lnTo>
                <a:lnTo>
                  <a:pt x="1397074" y="2478680"/>
                </a:lnTo>
                <a:lnTo>
                  <a:pt x="0" y="24786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899852" y="-736526"/>
            <a:ext cx="2487638" cy="2487638"/>
          </a:xfrm>
          <a:custGeom>
            <a:avLst/>
            <a:gdLst/>
            <a:ahLst/>
            <a:cxnLst/>
            <a:rect l="l" t="t" r="r" b="b"/>
            <a:pathLst>
              <a:path w="2487638" h="2487638">
                <a:moveTo>
                  <a:pt x="0" y="0"/>
                </a:moveTo>
                <a:lnTo>
                  <a:pt x="2487638" y="0"/>
                </a:lnTo>
                <a:lnTo>
                  <a:pt x="2487638" y="2487638"/>
                </a:lnTo>
                <a:lnTo>
                  <a:pt x="0" y="24876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660831" y="1481211"/>
            <a:ext cx="7153568" cy="3979979"/>
          </a:xfrm>
          <a:custGeom>
            <a:avLst/>
            <a:gdLst/>
            <a:ahLst/>
            <a:cxnLst/>
            <a:rect l="l" t="t" r="r" b="b"/>
            <a:pathLst>
              <a:path w="7153568" h="3979979">
                <a:moveTo>
                  <a:pt x="0" y="0"/>
                </a:moveTo>
                <a:lnTo>
                  <a:pt x="7153568" y="0"/>
                </a:lnTo>
                <a:lnTo>
                  <a:pt x="7153568" y="3979979"/>
                </a:lnTo>
                <a:lnTo>
                  <a:pt x="0" y="397997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1818" r="-1181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384039" y="6202139"/>
            <a:ext cx="7153568" cy="3693220"/>
          </a:xfrm>
          <a:custGeom>
            <a:avLst/>
            <a:gdLst/>
            <a:ahLst/>
            <a:cxnLst/>
            <a:rect l="l" t="t" r="r" b="b"/>
            <a:pathLst>
              <a:path w="7153568" h="3693220">
                <a:moveTo>
                  <a:pt x="0" y="0"/>
                </a:moveTo>
                <a:lnTo>
                  <a:pt x="7153568" y="0"/>
                </a:lnTo>
                <a:lnTo>
                  <a:pt x="7153568" y="3693220"/>
                </a:lnTo>
                <a:lnTo>
                  <a:pt x="0" y="36932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036" r="-6691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587786" y="174679"/>
            <a:ext cx="8073045" cy="854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501" lvl="1" indent="-539750" algn="ctr">
              <a:lnSpc>
                <a:spcPts val="7000"/>
              </a:lnSpc>
              <a:buFont typeface="Arial"/>
              <a:buChar char="•"/>
            </a:pPr>
            <a:r>
              <a:rPr lang="en-US" sz="50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0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Trong</a:t>
            </a:r>
            <a:r>
              <a:rPr lang="en-US" sz="50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0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hoạt</a:t>
            </a:r>
            <a:r>
              <a:rPr lang="en-US" sz="50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0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động</a:t>
            </a:r>
            <a:r>
              <a:rPr lang="en-US" sz="50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0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học</a:t>
            </a:r>
            <a:endParaRPr lang="en-US" sz="5000" b="1" dirty="0">
              <a:solidFill>
                <a:srgbClr val="1E2125"/>
              </a:solidFill>
              <a:latin typeface="Faustina Bold"/>
              <a:ea typeface="Faustina Bold"/>
              <a:cs typeface="Faustina Bold"/>
              <a:sym typeface="Faustina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95331" y="2450492"/>
            <a:ext cx="8161738" cy="4928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       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Thường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luyện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tập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cho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thói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quen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tự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lấy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-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cất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đồ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dùng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đồ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chơi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như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sau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khi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giơ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tranh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lô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tô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theo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yêu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cầu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xong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thì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lại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yêu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cầu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cất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những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rổ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đồ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dùng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lên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bàn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hoặc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vị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trí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mà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cô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quy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định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.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Việc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rèn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luyện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này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cũng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diễn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ra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một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cách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rất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tự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nhiên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,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khiến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cho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đứa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thích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thú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như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“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gió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thổi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,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gió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thổi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”, “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gió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thổi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các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rổ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đồ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dùng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của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các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bạn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đặt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lên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trên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bàn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cho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cô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”.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Dần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dần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sẽ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quen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với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hiệu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lệnh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và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thực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hiện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được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kĩ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năng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lấy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-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cất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đồ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dùng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,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đồ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chơi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đúng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nơi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quy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định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.</a:t>
            </a:r>
          </a:p>
          <a:p>
            <a:pPr algn="just">
              <a:lnSpc>
                <a:spcPts val="3919"/>
              </a:lnSpc>
              <a:spcBef>
                <a:spcPct val="0"/>
              </a:spcBef>
            </a:pPr>
            <a:endParaRPr lang="en-US" sz="2799" dirty="0">
              <a:solidFill>
                <a:srgbClr val="1E2125"/>
              </a:solidFill>
              <a:latin typeface="Faustina"/>
              <a:ea typeface="Faustina"/>
              <a:cs typeface="Faustina"/>
              <a:sym typeface="Faustina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B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022135">
            <a:off x="16117788" y="616776"/>
            <a:ext cx="2283025" cy="1348924"/>
          </a:xfrm>
          <a:custGeom>
            <a:avLst/>
            <a:gdLst/>
            <a:ahLst/>
            <a:cxnLst/>
            <a:rect l="l" t="t" r="r" b="b"/>
            <a:pathLst>
              <a:path w="2283025" h="1348924">
                <a:moveTo>
                  <a:pt x="0" y="0"/>
                </a:moveTo>
                <a:lnTo>
                  <a:pt x="2283024" y="0"/>
                </a:lnTo>
                <a:lnTo>
                  <a:pt x="2283024" y="1348924"/>
                </a:lnTo>
                <a:lnTo>
                  <a:pt x="0" y="13489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955550">
            <a:off x="-416195" y="9054612"/>
            <a:ext cx="2369917" cy="1191776"/>
          </a:xfrm>
          <a:custGeom>
            <a:avLst/>
            <a:gdLst/>
            <a:ahLst/>
            <a:cxnLst/>
            <a:rect l="l" t="t" r="r" b="b"/>
            <a:pathLst>
              <a:path w="2369917" h="1191776">
                <a:moveTo>
                  <a:pt x="0" y="0"/>
                </a:moveTo>
                <a:lnTo>
                  <a:pt x="2369917" y="0"/>
                </a:lnTo>
                <a:lnTo>
                  <a:pt x="2369917" y="1191777"/>
                </a:lnTo>
                <a:lnTo>
                  <a:pt x="0" y="11917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970600">
            <a:off x="16444983" y="8898438"/>
            <a:ext cx="2369917" cy="1191776"/>
          </a:xfrm>
          <a:custGeom>
            <a:avLst/>
            <a:gdLst/>
            <a:ahLst/>
            <a:cxnLst/>
            <a:rect l="l" t="t" r="r" b="b"/>
            <a:pathLst>
              <a:path w="2369917" h="1191776">
                <a:moveTo>
                  <a:pt x="0" y="0"/>
                </a:moveTo>
                <a:lnTo>
                  <a:pt x="2369917" y="0"/>
                </a:lnTo>
                <a:lnTo>
                  <a:pt x="2369917" y="1191776"/>
                </a:lnTo>
                <a:lnTo>
                  <a:pt x="0" y="11917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44000" y="3883178"/>
            <a:ext cx="7689135" cy="5611148"/>
          </a:xfrm>
          <a:custGeom>
            <a:avLst/>
            <a:gdLst/>
            <a:ahLst/>
            <a:cxnLst/>
            <a:rect l="l" t="t" r="r" b="b"/>
            <a:pathLst>
              <a:path w="7689135" h="5611148">
                <a:moveTo>
                  <a:pt x="0" y="0"/>
                </a:moveTo>
                <a:lnTo>
                  <a:pt x="7689135" y="0"/>
                </a:lnTo>
                <a:lnTo>
                  <a:pt x="7689135" y="5611148"/>
                </a:lnTo>
                <a:lnTo>
                  <a:pt x="0" y="56111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084" r="-3741" b="-542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3883178"/>
            <a:ext cx="7747121" cy="5611148"/>
          </a:xfrm>
          <a:custGeom>
            <a:avLst/>
            <a:gdLst/>
            <a:ahLst/>
            <a:cxnLst/>
            <a:rect l="l" t="t" r="r" b="b"/>
            <a:pathLst>
              <a:path w="7747121" h="5611148">
                <a:moveTo>
                  <a:pt x="0" y="0"/>
                </a:moveTo>
                <a:lnTo>
                  <a:pt x="7747121" y="0"/>
                </a:lnTo>
                <a:lnTo>
                  <a:pt x="7747121" y="5611148"/>
                </a:lnTo>
                <a:lnTo>
                  <a:pt x="0" y="56111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889" b="-10015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37888" y="174679"/>
            <a:ext cx="8906112" cy="854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501" lvl="1" indent="-539750" algn="ctr">
              <a:lnSpc>
                <a:spcPts val="7000"/>
              </a:lnSpc>
              <a:buFont typeface="Arial"/>
              <a:buChar char="•"/>
            </a:pPr>
            <a:r>
              <a:rPr lang="en-US" sz="50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Trước</a:t>
            </a:r>
            <a:r>
              <a:rPr lang="en-US" sz="50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, </a:t>
            </a:r>
            <a:r>
              <a:rPr lang="en-US" sz="50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trong</a:t>
            </a:r>
            <a:r>
              <a:rPr lang="en-US" sz="50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0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và</a:t>
            </a:r>
            <a:r>
              <a:rPr lang="en-US" sz="50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0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sau</a:t>
            </a:r>
            <a:r>
              <a:rPr lang="en-US" sz="50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0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khi</a:t>
            </a:r>
            <a:r>
              <a:rPr lang="en-US" sz="50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0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ăn</a:t>
            </a:r>
            <a:r>
              <a:rPr lang="en-US" sz="50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68764" y="1579974"/>
            <a:ext cx="15070467" cy="1957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      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phải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rửa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tay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,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lau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mặt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để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chuẩn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bị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ăn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cơm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. Cho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xếp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hàng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đứng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ở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bồn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rửa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tay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.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Hướng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đầu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các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ngón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tay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về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phía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dưới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để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giúp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nước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không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chảy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ngược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lên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cổ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tay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tránh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làm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ướt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áo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.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Khi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quen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dần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với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việc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rửa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tay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thì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tôi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chỉ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đứng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kế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bên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quan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sát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và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nhắc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nhở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những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chưa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thực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hiện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được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.</a:t>
            </a:r>
          </a:p>
          <a:p>
            <a:pPr algn="just">
              <a:lnSpc>
                <a:spcPts val="3919"/>
              </a:lnSpc>
              <a:spcBef>
                <a:spcPct val="0"/>
              </a:spcBef>
            </a:pPr>
            <a:endParaRPr lang="en-US" sz="2799" dirty="0">
              <a:solidFill>
                <a:srgbClr val="1E2125"/>
              </a:solidFill>
              <a:latin typeface="Faustina"/>
              <a:ea typeface="Faustina"/>
              <a:cs typeface="Faustina"/>
              <a:sym typeface="Faustina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BD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4018067"/>
            <a:ext cx="8115300" cy="5240233"/>
          </a:xfrm>
          <a:custGeom>
            <a:avLst/>
            <a:gdLst/>
            <a:ahLst/>
            <a:cxnLst/>
            <a:rect l="l" t="t" r="r" b="b"/>
            <a:pathLst>
              <a:path w="8115300" h="5240233">
                <a:moveTo>
                  <a:pt x="0" y="0"/>
                </a:moveTo>
                <a:lnTo>
                  <a:pt x="8115300" y="0"/>
                </a:lnTo>
                <a:lnTo>
                  <a:pt x="8115300" y="5240233"/>
                </a:lnTo>
                <a:lnTo>
                  <a:pt x="0" y="52402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71" t="-28894" r="-5477" b="-740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88819" y="981075"/>
            <a:ext cx="15509046" cy="2545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59"/>
              </a:lnSpc>
            </a:pP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     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Vào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giờ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ăn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cho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tự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cầm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muỗi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múc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ăn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,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chỉnh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lại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cho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cách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cầm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muỗng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cho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đúng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,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không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gồng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quá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sức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hoặc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không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múc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quá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đầy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để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tránh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làm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rơi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đổ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thức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ăn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.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Còn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đối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với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những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chưa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biết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cầm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muỗng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thì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tôi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cầm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tay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và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giúp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tập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tự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xúc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những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muỗng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đầu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tiên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sau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đó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tôi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dần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buông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và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không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cầm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tay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nữa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mà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để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tự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mình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múc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ăn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và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theo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dõi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,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điều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chỉnh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khi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cầm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muỗng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chưa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đúng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cách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.</a:t>
            </a:r>
          </a:p>
          <a:p>
            <a:pPr algn="just">
              <a:lnSpc>
                <a:spcPts val="4059"/>
              </a:lnSpc>
              <a:spcBef>
                <a:spcPct val="0"/>
              </a:spcBef>
            </a:pPr>
            <a:endParaRPr lang="en-US" sz="2899" dirty="0">
              <a:solidFill>
                <a:srgbClr val="1E2125"/>
              </a:solidFill>
              <a:latin typeface="Faustina"/>
              <a:ea typeface="Faustina"/>
              <a:cs typeface="Faustina"/>
              <a:sym typeface="Faustina"/>
            </a:endParaRPr>
          </a:p>
        </p:txBody>
      </p:sp>
      <p:sp>
        <p:nvSpPr>
          <p:cNvPr id="4" name="Freeform 4"/>
          <p:cNvSpPr/>
          <p:nvPr/>
        </p:nvSpPr>
        <p:spPr>
          <a:xfrm rot="9413264">
            <a:off x="-1141512" y="23295"/>
            <a:ext cx="2283025" cy="1348924"/>
          </a:xfrm>
          <a:custGeom>
            <a:avLst/>
            <a:gdLst/>
            <a:ahLst/>
            <a:cxnLst/>
            <a:rect l="l" t="t" r="r" b="b"/>
            <a:pathLst>
              <a:path w="2283025" h="1348924">
                <a:moveTo>
                  <a:pt x="0" y="0"/>
                </a:moveTo>
                <a:lnTo>
                  <a:pt x="2283024" y="0"/>
                </a:lnTo>
                <a:lnTo>
                  <a:pt x="2283024" y="1348924"/>
                </a:lnTo>
                <a:lnTo>
                  <a:pt x="0" y="13489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955550">
            <a:off x="-416195" y="9054612"/>
            <a:ext cx="2369917" cy="1191776"/>
          </a:xfrm>
          <a:custGeom>
            <a:avLst/>
            <a:gdLst/>
            <a:ahLst/>
            <a:cxnLst/>
            <a:rect l="l" t="t" r="r" b="b"/>
            <a:pathLst>
              <a:path w="2369917" h="1191776">
                <a:moveTo>
                  <a:pt x="0" y="0"/>
                </a:moveTo>
                <a:lnTo>
                  <a:pt x="2369917" y="0"/>
                </a:lnTo>
                <a:lnTo>
                  <a:pt x="2369917" y="1191777"/>
                </a:lnTo>
                <a:lnTo>
                  <a:pt x="0" y="11917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998367">
            <a:off x="16518877" y="-56295"/>
            <a:ext cx="2369917" cy="1191776"/>
          </a:xfrm>
          <a:custGeom>
            <a:avLst/>
            <a:gdLst/>
            <a:ahLst/>
            <a:cxnLst/>
            <a:rect l="l" t="t" r="r" b="b"/>
            <a:pathLst>
              <a:path w="2369917" h="1191776">
                <a:moveTo>
                  <a:pt x="0" y="0"/>
                </a:moveTo>
                <a:lnTo>
                  <a:pt x="2369916" y="0"/>
                </a:lnTo>
                <a:lnTo>
                  <a:pt x="2369916" y="1191776"/>
                </a:lnTo>
                <a:lnTo>
                  <a:pt x="0" y="11917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16565598" y="9207012"/>
            <a:ext cx="2369917" cy="1191776"/>
          </a:xfrm>
          <a:custGeom>
            <a:avLst/>
            <a:gdLst/>
            <a:ahLst/>
            <a:cxnLst/>
            <a:rect l="l" t="t" r="r" b="b"/>
            <a:pathLst>
              <a:path w="2369917" h="1191776">
                <a:moveTo>
                  <a:pt x="0" y="0"/>
                </a:moveTo>
                <a:lnTo>
                  <a:pt x="2369917" y="0"/>
                </a:lnTo>
                <a:lnTo>
                  <a:pt x="2369917" y="1191777"/>
                </a:lnTo>
                <a:lnTo>
                  <a:pt x="0" y="11917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4121714"/>
            <a:ext cx="7730125" cy="5032939"/>
          </a:xfrm>
          <a:custGeom>
            <a:avLst/>
            <a:gdLst/>
            <a:ahLst/>
            <a:cxnLst/>
            <a:rect l="l" t="t" r="r" b="b"/>
            <a:pathLst>
              <a:path w="7730125" h="5032939">
                <a:moveTo>
                  <a:pt x="0" y="0"/>
                </a:moveTo>
                <a:lnTo>
                  <a:pt x="7730125" y="0"/>
                </a:lnTo>
                <a:lnTo>
                  <a:pt x="7730125" y="5032939"/>
                </a:lnTo>
                <a:lnTo>
                  <a:pt x="0" y="5032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15072"/>
            </a:stretch>
          </a:blipFill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BF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955550">
            <a:off x="-156258" y="9041797"/>
            <a:ext cx="2369917" cy="1191776"/>
          </a:xfrm>
          <a:custGeom>
            <a:avLst/>
            <a:gdLst/>
            <a:ahLst/>
            <a:cxnLst/>
            <a:rect l="l" t="t" r="r" b="b"/>
            <a:pathLst>
              <a:path w="2369917" h="1191776">
                <a:moveTo>
                  <a:pt x="0" y="0"/>
                </a:moveTo>
                <a:lnTo>
                  <a:pt x="2369916" y="0"/>
                </a:lnTo>
                <a:lnTo>
                  <a:pt x="2369916" y="1191776"/>
                </a:lnTo>
                <a:lnTo>
                  <a:pt x="0" y="11917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537607" y="7799362"/>
            <a:ext cx="1750393" cy="2487638"/>
          </a:xfrm>
          <a:custGeom>
            <a:avLst/>
            <a:gdLst/>
            <a:ahLst/>
            <a:cxnLst/>
            <a:rect l="l" t="t" r="r" b="b"/>
            <a:pathLst>
              <a:path w="1750393" h="2487638">
                <a:moveTo>
                  <a:pt x="1750393" y="0"/>
                </a:moveTo>
                <a:lnTo>
                  <a:pt x="0" y="0"/>
                </a:lnTo>
                <a:lnTo>
                  <a:pt x="0" y="2487638"/>
                </a:lnTo>
                <a:lnTo>
                  <a:pt x="1750393" y="2487638"/>
                </a:lnTo>
                <a:lnTo>
                  <a:pt x="175039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46795" y="410814"/>
            <a:ext cx="5820466" cy="4732686"/>
          </a:xfrm>
          <a:custGeom>
            <a:avLst/>
            <a:gdLst/>
            <a:ahLst/>
            <a:cxnLst/>
            <a:rect l="l" t="t" r="r" b="b"/>
            <a:pathLst>
              <a:path w="5820466" h="4732686">
                <a:moveTo>
                  <a:pt x="0" y="0"/>
                </a:moveTo>
                <a:lnTo>
                  <a:pt x="5820466" y="0"/>
                </a:lnTo>
                <a:lnTo>
                  <a:pt x="5820466" y="4732686"/>
                </a:lnTo>
                <a:lnTo>
                  <a:pt x="0" y="47326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686" t="-10932" r="-470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085165" y="410814"/>
            <a:ext cx="6582151" cy="4732686"/>
          </a:xfrm>
          <a:custGeom>
            <a:avLst/>
            <a:gdLst/>
            <a:ahLst/>
            <a:cxnLst/>
            <a:rect l="l" t="t" r="r" b="b"/>
            <a:pathLst>
              <a:path w="6582151" h="4732686">
                <a:moveTo>
                  <a:pt x="0" y="0"/>
                </a:moveTo>
                <a:lnTo>
                  <a:pt x="6582151" y="0"/>
                </a:lnTo>
                <a:lnTo>
                  <a:pt x="6582151" y="4732686"/>
                </a:lnTo>
                <a:lnTo>
                  <a:pt x="0" y="47326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7809" t="-13145" r="-5466" b="-488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707832" y="4461752"/>
            <a:ext cx="5813072" cy="4581429"/>
          </a:xfrm>
          <a:custGeom>
            <a:avLst/>
            <a:gdLst/>
            <a:ahLst/>
            <a:cxnLst/>
            <a:rect l="l" t="t" r="r" b="b"/>
            <a:pathLst>
              <a:path w="5813072" h="4581429">
                <a:moveTo>
                  <a:pt x="0" y="0"/>
                </a:moveTo>
                <a:lnTo>
                  <a:pt x="5813071" y="0"/>
                </a:lnTo>
                <a:lnTo>
                  <a:pt x="5813071" y="4581429"/>
                </a:lnTo>
                <a:lnTo>
                  <a:pt x="0" y="45814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7822" t="-11579" r="-18252" b="-8271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26956" y="5405397"/>
            <a:ext cx="8161738" cy="488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752920" y="9163050"/>
            <a:ext cx="12474697" cy="854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Trẻ</a:t>
            </a:r>
            <a:r>
              <a:rPr lang="en-US" sz="50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0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tự</a:t>
            </a:r>
            <a:r>
              <a:rPr lang="en-US" sz="50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0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lấy</a:t>
            </a:r>
            <a:r>
              <a:rPr lang="en-US" sz="50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0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bàn</a:t>
            </a:r>
            <a:r>
              <a:rPr lang="en-US" sz="50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0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chải</a:t>
            </a:r>
            <a:r>
              <a:rPr lang="en-US" sz="50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0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và</a:t>
            </a:r>
            <a:r>
              <a:rPr lang="en-US" sz="50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0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đi</a:t>
            </a:r>
            <a:r>
              <a:rPr lang="en-US" sz="50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0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đánh</a:t>
            </a:r>
            <a:r>
              <a:rPr lang="en-US" sz="50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0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răng</a:t>
            </a:r>
            <a:endParaRPr lang="en-US" sz="5000" b="1" dirty="0">
              <a:solidFill>
                <a:srgbClr val="1E2125"/>
              </a:solidFill>
              <a:latin typeface="Faustina Bold"/>
              <a:ea typeface="Faustina Bold"/>
              <a:cs typeface="Faustina Bold"/>
              <a:sym typeface="Faustina Bol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BD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955550">
            <a:off x="-416195" y="9054612"/>
            <a:ext cx="2369917" cy="1191776"/>
          </a:xfrm>
          <a:custGeom>
            <a:avLst/>
            <a:gdLst/>
            <a:ahLst/>
            <a:cxnLst/>
            <a:rect l="l" t="t" r="r" b="b"/>
            <a:pathLst>
              <a:path w="2369917" h="1191776">
                <a:moveTo>
                  <a:pt x="0" y="0"/>
                </a:moveTo>
                <a:lnTo>
                  <a:pt x="2369917" y="0"/>
                </a:lnTo>
                <a:lnTo>
                  <a:pt x="2369917" y="1191777"/>
                </a:lnTo>
                <a:lnTo>
                  <a:pt x="0" y="11917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537607" y="7799362"/>
            <a:ext cx="1750393" cy="2487638"/>
          </a:xfrm>
          <a:custGeom>
            <a:avLst/>
            <a:gdLst/>
            <a:ahLst/>
            <a:cxnLst/>
            <a:rect l="l" t="t" r="r" b="b"/>
            <a:pathLst>
              <a:path w="1750393" h="2487638">
                <a:moveTo>
                  <a:pt x="1750393" y="0"/>
                </a:moveTo>
                <a:lnTo>
                  <a:pt x="0" y="0"/>
                </a:lnTo>
                <a:lnTo>
                  <a:pt x="0" y="2487638"/>
                </a:lnTo>
                <a:lnTo>
                  <a:pt x="1750393" y="2487638"/>
                </a:lnTo>
                <a:lnTo>
                  <a:pt x="175039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22805" y="3634840"/>
            <a:ext cx="7292975" cy="5408341"/>
          </a:xfrm>
          <a:custGeom>
            <a:avLst/>
            <a:gdLst/>
            <a:ahLst/>
            <a:cxnLst/>
            <a:rect l="l" t="t" r="r" b="b"/>
            <a:pathLst>
              <a:path w="7292975" h="5408341">
                <a:moveTo>
                  <a:pt x="0" y="0"/>
                </a:moveTo>
                <a:lnTo>
                  <a:pt x="7292974" y="0"/>
                </a:lnTo>
                <a:lnTo>
                  <a:pt x="7292974" y="5408341"/>
                </a:lnTo>
                <a:lnTo>
                  <a:pt x="0" y="54083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18" t="-2884" r="-91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44000" y="3634840"/>
            <a:ext cx="7393607" cy="5408341"/>
          </a:xfrm>
          <a:custGeom>
            <a:avLst/>
            <a:gdLst/>
            <a:ahLst/>
            <a:cxnLst/>
            <a:rect l="l" t="t" r="r" b="b"/>
            <a:pathLst>
              <a:path w="7393607" h="5408341">
                <a:moveTo>
                  <a:pt x="0" y="0"/>
                </a:moveTo>
                <a:lnTo>
                  <a:pt x="7393607" y="0"/>
                </a:lnTo>
                <a:lnTo>
                  <a:pt x="7393607" y="5408341"/>
                </a:lnTo>
                <a:lnTo>
                  <a:pt x="0" y="54083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8791" r="-16906" b="-1072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-554286" y="151153"/>
            <a:ext cx="8073045" cy="877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22679" lvl="1" indent="-561340" algn="ctr">
              <a:lnSpc>
                <a:spcPts val="7279"/>
              </a:lnSpc>
              <a:buFont typeface="Arial"/>
              <a:buChar char="•"/>
            </a:pPr>
            <a:r>
              <a:rPr lang="en-US" sz="5199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Mọi</a:t>
            </a:r>
            <a:r>
              <a:rPr lang="en-US" sz="5199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199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lúc</a:t>
            </a:r>
            <a:r>
              <a:rPr lang="en-US" sz="5199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199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mọi</a:t>
            </a:r>
            <a:r>
              <a:rPr lang="en-US" sz="5199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199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nơi</a:t>
            </a:r>
            <a:endParaRPr lang="en-US" sz="5199" b="1" dirty="0">
              <a:solidFill>
                <a:srgbClr val="1E2125"/>
              </a:solidFill>
              <a:latin typeface="Faustina Bold"/>
              <a:ea typeface="Faustina Bold"/>
              <a:cs typeface="Faustina Bold"/>
              <a:sym typeface="Faustina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67827" y="1603739"/>
            <a:ext cx="17144977" cy="2031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59"/>
              </a:lnSpc>
            </a:pP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     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Sau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khi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ăn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xong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tôi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sẽ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hướng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dẫn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biết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giúp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cô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thu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dọn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chén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muỗng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đã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ăn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xong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để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vào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thau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,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xếp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ghế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gọn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gàng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,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khi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chơi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xong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biết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tự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thu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dọn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đồ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dùng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đồ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chơi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,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sau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khi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uống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sữa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,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uống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nước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thì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biết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để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ca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theo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vào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tủ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không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để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lộn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xộn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,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tự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lấy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gối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để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ngủ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, </a:t>
            </a:r>
          </a:p>
          <a:p>
            <a:pPr algn="just">
              <a:lnSpc>
                <a:spcPts val="4059"/>
              </a:lnSpc>
              <a:spcBef>
                <a:spcPct val="0"/>
              </a:spcBef>
            </a:pPr>
            <a:endParaRPr lang="en-US" sz="2899" dirty="0">
              <a:solidFill>
                <a:srgbClr val="1E2125"/>
              </a:solidFill>
              <a:latin typeface="Faustina"/>
              <a:ea typeface="Faustina"/>
              <a:cs typeface="Faustina"/>
              <a:sym typeface="Faustina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B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6537607" y="7799362"/>
            <a:ext cx="1750393" cy="2487638"/>
          </a:xfrm>
          <a:custGeom>
            <a:avLst/>
            <a:gdLst/>
            <a:ahLst/>
            <a:cxnLst/>
            <a:rect l="l" t="t" r="r" b="b"/>
            <a:pathLst>
              <a:path w="1750393" h="2487638">
                <a:moveTo>
                  <a:pt x="1750393" y="0"/>
                </a:moveTo>
                <a:lnTo>
                  <a:pt x="0" y="0"/>
                </a:lnTo>
                <a:lnTo>
                  <a:pt x="0" y="2487638"/>
                </a:lnTo>
                <a:lnTo>
                  <a:pt x="1750393" y="2487638"/>
                </a:lnTo>
                <a:lnTo>
                  <a:pt x="175039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69551" y="550028"/>
            <a:ext cx="5163145" cy="3918769"/>
          </a:xfrm>
          <a:custGeom>
            <a:avLst/>
            <a:gdLst/>
            <a:ahLst/>
            <a:cxnLst/>
            <a:rect l="l" t="t" r="r" b="b"/>
            <a:pathLst>
              <a:path w="5163145" h="3918769">
                <a:moveTo>
                  <a:pt x="0" y="0"/>
                </a:moveTo>
                <a:lnTo>
                  <a:pt x="5163146" y="0"/>
                </a:lnTo>
                <a:lnTo>
                  <a:pt x="5163146" y="3918770"/>
                </a:lnTo>
                <a:lnTo>
                  <a:pt x="0" y="39187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638" t="-921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902269" y="760666"/>
            <a:ext cx="4997959" cy="3708132"/>
          </a:xfrm>
          <a:custGeom>
            <a:avLst/>
            <a:gdLst/>
            <a:ahLst/>
            <a:cxnLst/>
            <a:rect l="l" t="t" r="r" b="b"/>
            <a:pathLst>
              <a:path w="4997959" h="3708132">
                <a:moveTo>
                  <a:pt x="0" y="0"/>
                </a:moveTo>
                <a:lnTo>
                  <a:pt x="4997959" y="0"/>
                </a:lnTo>
                <a:lnTo>
                  <a:pt x="4997959" y="3708132"/>
                </a:lnTo>
                <a:lnTo>
                  <a:pt x="0" y="37081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904" t="-9473" r="-9371" b="-491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69551" y="5143500"/>
            <a:ext cx="5163145" cy="3899681"/>
          </a:xfrm>
          <a:custGeom>
            <a:avLst/>
            <a:gdLst/>
            <a:ahLst/>
            <a:cxnLst/>
            <a:rect l="l" t="t" r="r" b="b"/>
            <a:pathLst>
              <a:path w="5163145" h="3899681">
                <a:moveTo>
                  <a:pt x="0" y="0"/>
                </a:moveTo>
                <a:lnTo>
                  <a:pt x="5163146" y="0"/>
                </a:lnTo>
                <a:lnTo>
                  <a:pt x="5163146" y="3899681"/>
                </a:lnTo>
                <a:lnTo>
                  <a:pt x="0" y="38996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370" t="-13696" r="-1224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02269" y="5143500"/>
            <a:ext cx="4997959" cy="3899681"/>
          </a:xfrm>
          <a:custGeom>
            <a:avLst/>
            <a:gdLst/>
            <a:ahLst/>
            <a:cxnLst/>
            <a:rect l="l" t="t" r="r" b="b"/>
            <a:pathLst>
              <a:path w="4997959" h="3899681">
                <a:moveTo>
                  <a:pt x="0" y="0"/>
                </a:moveTo>
                <a:lnTo>
                  <a:pt x="4997959" y="0"/>
                </a:lnTo>
                <a:lnTo>
                  <a:pt x="4997959" y="3899681"/>
                </a:lnTo>
                <a:lnTo>
                  <a:pt x="0" y="38996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879" t="-14161" r="-8011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752920" y="9163050"/>
            <a:ext cx="12474697" cy="804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Trẻ</a:t>
            </a:r>
            <a:r>
              <a:rPr lang="en-US" sz="50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000" b="1" dirty="0" err="1" smtClean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lấy</a:t>
            </a:r>
            <a:r>
              <a:rPr lang="en-US" sz="5000" b="1" dirty="0" smtClean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0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giường</a:t>
            </a:r>
            <a:r>
              <a:rPr lang="en-US" sz="50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0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và</a:t>
            </a:r>
            <a:r>
              <a:rPr lang="en-US" sz="50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0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dẹp</a:t>
            </a:r>
            <a:r>
              <a:rPr lang="en-US" sz="50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ca </a:t>
            </a:r>
            <a:r>
              <a:rPr lang="en-US" sz="50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sau</a:t>
            </a:r>
            <a:r>
              <a:rPr lang="en-US" sz="50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0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khi</a:t>
            </a:r>
            <a:r>
              <a:rPr lang="en-US" sz="50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0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uống</a:t>
            </a:r>
            <a:r>
              <a:rPr lang="en-US" sz="50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0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sữa</a:t>
            </a:r>
            <a:endParaRPr lang="en-US" sz="5000" b="1" dirty="0">
              <a:solidFill>
                <a:srgbClr val="1E2125"/>
              </a:solidFill>
              <a:latin typeface="Faustina Bold"/>
              <a:ea typeface="Faustina Bold"/>
              <a:cs typeface="Faustina Bold"/>
              <a:sym typeface="Faustina Bold"/>
            </a:endParaRPr>
          </a:p>
        </p:txBody>
      </p:sp>
      <p:sp>
        <p:nvSpPr>
          <p:cNvPr id="8" name="Freeform 8"/>
          <p:cNvSpPr/>
          <p:nvPr/>
        </p:nvSpPr>
        <p:spPr>
          <a:xfrm rot="-8955550">
            <a:off x="-156258" y="9041797"/>
            <a:ext cx="2369917" cy="1191776"/>
          </a:xfrm>
          <a:custGeom>
            <a:avLst/>
            <a:gdLst/>
            <a:ahLst/>
            <a:cxnLst/>
            <a:rect l="l" t="t" r="r" b="b"/>
            <a:pathLst>
              <a:path w="2369917" h="1191776">
                <a:moveTo>
                  <a:pt x="0" y="0"/>
                </a:moveTo>
                <a:lnTo>
                  <a:pt x="2369916" y="0"/>
                </a:lnTo>
                <a:lnTo>
                  <a:pt x="2369916" y="1191776"/>
                </a:lnTo>
                <a:lnTo>
                  <a:pt x="0" y="11917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BF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316780" y="1299144"/>
            <a:ext cx="6303386" cy="4087835"/>
          </a:xfrm>
          <a:custGeom>
            <a:avLst/>
            <a:gdLst/>
            <a:ahLst/>
            <a:cxnLst/>
            <a:rect l="l" t="t" r="r" b="b"/>
            <a:pathLst>
              <a:path w="6303386" h="4087835">
                <a:moveTo>
                  <a:pt x="0" y="0"/>
                </a:moveTo>
                <a:lnTo>
                  <a:pt x="6303386" y="0"/>
                </a:lnTo>
                <a:lnTo>
                  <a:pt x="6303386" y="4087835"/>
                </a:lnTo>
                <a:lnTo>
                  <a:pt x="0" y="40878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020" t="-16765" b="-700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316780" y="5677283"/>
            <a:ext cx="6303386" cy="4206949"/>
          </a:xfrm>
          <a:custGeom>
            <a:avLst/>
            <a:gdLst/>
            <a:ahLst/>
            <a:cxnLst/>
            <a:rect l="l" t="t" r="r" b="b"/>
            <a:pathLst>
              <a:path w="6303386" h="4206949">
                <a:moveTo>
                  <a:pt x="0" y="0"/>
                </a:moveTo>
                <a:lnTo>
                  <a:pt x="6303386" y="0"/>
                </a:lnTo>
                <a:lnTo>
                  <a:pt x="6303386" y="4206949"/>
                </a:lnTo>
                <a:lnTo>
                  <a:pt x="0" y="42069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09" t="-1931" r="-3862" b="-1951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97892" y="151153"/>
            <a:ext cx="17655323" cy="1801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279"/>
              </a:lnSpc>
            </a:pPr>
            <a:r>
              <a:rPr lang="en-US" sz="5199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Biện</a:t>
            </a:r>
            <a:r>
              <a:rPr lang="en-US" sz="5199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199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pháp</a:t>
            </a:r>
            <a:r>
              <a:rPr lang="en-US" sz="5199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2: </a:t>
            </a:r>
            <a:r>
              <a:rPr lang="en-US" sz="5199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Đưa</a:t>
            </a:r>
            <a:r>
              <a:rPr lang="en-US" sz="5199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199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nội</a:t>
            </a:r>
            <a:r>
              <a:rPr lang="en-US" sz="5199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dung </a:t>
            </a:r>
            <a:r>
              <a:rPr lang="en-US" sz="5199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rèn</a:t>
            </a:r>
            <a:r>
              <a:rPr lang="en-US" sz="5199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199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luyện</a:t>
            </a:r>
            <a:r>
              <a:rPr lang="en-US" sz="5199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199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kỹ</a:t>
            </a:r>
            <a:r>
              <a:rPr lang="en-US" sz="5199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199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năng</a:t>
            </a:r>
            <a:r>
              <a:rPr lang="en-US" sz="5199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199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tự</a:t>
            </a:r>
            <a:r>
              <a:rPr lang="en-US" sz="5199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199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phục</a:t>
            </a:r>
            <a:r>
              <a:rPr lang="en-US" sz="5199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199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vụ</a:t>
            </a:r>
            <a:r>
              <a:rPr lang="en-US" sz="5199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199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vào</a:t>
            </a:r>
            <a:r>
              <a:rPr lang="en-US" sz="5199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199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tiêu</a:t>
            </a:r>
            <a:r>
              <a:rPr lang="en-US" sz="5199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199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chuẩn</a:t>
            </a:r>
            <a:r>
              <a:rPr lang="en-US" sz="5199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199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bé</a:t>
            </a:r>
            <a:r>
              <a:rPr lang="en-US" sz="5199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199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ngoan</a:t>
            </a:r>
            <a:r>
              <a:rPr lang="en-US" sz="5199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199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hàng</a:t>
            </a:r>
            <a:r>
              <a:rPr lang="en-US" sz="5199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199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ngày</a:t>
            </a:r>
            <a:r>
              <a:rPr lang="en-US" sz="5199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97892" y="2837927"/>
            <a:ext cx="8161738" cy="5631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59"/>
              </a:lnSpc>
            </a:pP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     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Đến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giờ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nêu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gương,cho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nhắc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lại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tiêu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chuẩn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bé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ngoan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của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tuần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như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: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bé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biết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lấy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-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cất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đồ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dùng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,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đồ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chơi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đúng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nơi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quy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định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;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biết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tự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múc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cơm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ăn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,...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Sau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đó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cô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nhận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xét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nêu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tên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của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những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mà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hôm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nay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đã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thực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hiện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việc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tự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phục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vụ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tốt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theo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tiêu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chuẩn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cô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đưa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ra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đứng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lên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và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khen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ngợi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,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tuyên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dương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trước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tập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thể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lớp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. 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Còn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những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bé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thực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hiện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chưa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thực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hiện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được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thì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cô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cũng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động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viên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,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khích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lệ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làm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tốt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trong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những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ngày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tiếp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theo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để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được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tuyên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dương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giống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như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các</a:t>
            </a:r>
            <a:r>
              <a:rPr lang="en-US" sz="28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bạn</a:t>
            </a:r>
            <a:endParaRPr lang="en-US" sz="2899" dirty="0">
              <a:solidFill>
                <a:srgbClr val="1E2125"/>
              </a:solidFill>
              <a:latin typeface="Faustina"/>
              <a:ea typeface="Faustina"/>
              <a:cs typeface="Faustina"/>
              <a:sym typeface="Faustina"/>
            </a:endParaRPr>
          </a:p>
          <a:p>
            <a:pPr algn="just">
              <a:lnSpc>
                <a:spcPts val="4059"/>
              </a:lnSpc>
              <a:spcBef>
                <a:spcPct val="0"/>
              </a:spcBef>
            </a:pPr>
            <a:endParaRPr lang="en-US" sz="2899" dirty="0">
              <a:solidFill>
                <a:srgbClr val="1E2125"/>
              </a:solidFill>
              <a:latin typeface="Faustina"/>
              <a:ea typeface="Faustina"/>
              <a:cs typeface="Faustina"/>
              <a:sym typeface="Faustina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B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955550">
            <a:off x="-454948" y="8822835"/>
            <a:ext cx="2967295" cy="1492184"/>
          </a:xfrm>
          <a:custGeom>
            <a:avLst/>
            <a:gdLst/>
            <a:ahLst/>
            <a:cxnLst/>
            <a:rect l="l" t="t" r="r" b="b"/>
            <a:pathLst>
              <a:path w="2967295" h="1492184">
                <a:moveTo>
                  <a:pt x="0" y="0"/>
                </a:moveTo>
                <a:lnTo>
                  <a:pt x="2967296" y="0"/>
                </a:lnTo>
                <a:lnTo>
                  <a:pt x="2967296" y="1492184"/>
                </a:lnTo>
                <a:lnTo>
                  <a:pt x="0" y="14921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812975">
            <a:off x="16161450" y="8526528"/>
            <a:ext cx="2910341" cy="1463543"/>
          </a:xfrm>
          <a:custGeom>
            <a:avLst/>
            <a:gdLst/>
            <a:ahLst/>
            <a:cxnLst/>
            <a:rect l="l" t="t" r="r" b="b"/>
            <a:pathLst>
              <a:path w="2910341" h="1463543">
                <a:moveTo>
                  <a:pt x="0" y="0"/>
                </a:moveTo>
                <a:lnTo>
                  <a:pt x="2910342" y="0"/>
                </a:lnTo>
                <a:lnTo>
                  <a:pt x="2910342" y="1463544"/>
                </a:lnTo>
                <a:lnTo>
                  <a:pt x="0" y="14635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237536" y="5666184"/>
            <a:ext cx="8021764" cy="4296750"/>
          </a:xfrm>
          <a:custGeom>
            <a:avLst/>
            <a:gdLst/>
            <a:ahLst/>
            <a:cxnLst/>
            <a:rect l="l" t="t" r="r" b="b"/>
            <a:pathLst>
              <a:path w="8021764" h="4296750">
                <a:moveTo>
                  <a:pt x="0" y="0"/>
                </a:moveTo>
                <a:lnTo>
                  <a:pt x="8021764" y="0"/>
                </a:lnTo>
                <a:lnTo>
                  <a:pt x="8021764" y="4296750"/>
                </a:lnTo>
                <a:lnTo>
                  <a:pt x="0" y="42967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31" b="-39489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16338" y="85113"/>
            <a:ext cx="17655323" cy="1801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279"/>
              </a:lnSpc>
            </a:pPr>
            <a:r>
              <a:rPr lang="en-US" sz="5199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Biện</a:t>
            </a:r>
            <a:r>
              <a:rPr lang="en-US" sz="5199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199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pháp</a:t>
            </a:r>
            <a:r>
              <a:rPr lang="en-US" sz="5199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3: </a:t>
            </a:r>
            <a:r>
              <a:rPr lang="en-US" sz="5199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Phối</a:t>
            </a:r>
            <a:r>
              <a:rPr lang="en-US" sz="5199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199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hợp</a:t>
            </a:r>
            <a:r>
              <a:rPr lang="en-US" sz="5199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199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với</a:t>
            </a:r>
            <a:r>
              <a:rPr lang="en-US" sz="5199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199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gia</a:t>
            </a:r>
            <a:r>
              <a:rPr lang="en-US" sz="5199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199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đình</a:t>
            </a:r>
            <a:r>
              <a:rPr lang="en-US" sz="5199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199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để</a:t>
            </a:r>
            <a:r>
              <a:rPr lang="en-US" sz="5199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199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rèn</a:t>
            </a:r>
            <a:r>
              <a:rPr lang="en-US" sz="5199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199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các</a:t>
            </a:r>
            <a:r>
              <a:rPr lang="en-US" sz="5199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199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kĩ</a:t>
            </a:r>
            <a:r>
              <a:rPr lang="en-US" sz="5199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199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năng</a:t>
            </a:r>
            <a:r>
              <a:rPr lang="en-US" sz="5199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199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tự</a:t>
            </a:r>
            <a:r>
              <a:rPr lang="en-US" sz="5199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199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phục</a:t>
            </a:r>
            <a:r>
              <a:rPr lang="en-US" sz="5199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199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vụ</a:t>
            </a:r>
            <a:r>
              <a:rPr lang="en-US" sz="5199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199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cho</a:t>
            </a:r>
            <a:r>
              <a:rPr lang="en-US" sz="5199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199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trẻ</a:t>
            </a:r>
            <a:r>
              <a:rPr lang="en-US" sz="5199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16338" y="2150999"/>
            <a:ext cx="16702846" cy="3990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14"/>
              </a:lnSpc>
            </a:pP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      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Kỹ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năng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tự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phục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vụ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của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một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đứa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có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được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hình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thành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hay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không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thì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không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thể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chỉ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rèn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luyện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ở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một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ngày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,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một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bữa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và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chỉ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có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tác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động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một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chiều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từ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phía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nhà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trường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mà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cần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phải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có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sự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phối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hợp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của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phụ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huynh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để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cùng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nhau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rèn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luyện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cho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.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Nắm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bắt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được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điều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đó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,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ngay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từ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lần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họp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phụ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huynh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đầu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năm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tuyên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truyền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với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phụ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huynh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lợi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ích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kĩ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năng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tự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phục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vụ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đối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với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,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động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viên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phụ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huynh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cho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thực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hiện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các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công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việc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đơn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giản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tự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phục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vụ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phù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hợp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với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khả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năng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và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độ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tuổi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của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.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Tuyên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truyền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với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phụ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huynh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lợi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ích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kĩ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năng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tự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phục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vụ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đối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với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,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động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viên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phụ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huynh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cho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thực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hiện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các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công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việc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đơn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giản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tự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phục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vụ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phù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hợp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với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khả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năng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và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độ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tuổi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của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mà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ba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mẹ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có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thể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hướng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dẫn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và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rèn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luyện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cho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con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mình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tại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nhà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như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cho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bé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tự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cất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giày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dép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để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lên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kệ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,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tập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cho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bé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tự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mặc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và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cởi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quần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động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viên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khích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lệ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con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tự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múc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ăn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. Cho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phụ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huynh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biết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được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kĩ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năng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này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không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phải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để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lớn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lên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mới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hướng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dẫn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thực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hiện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mà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phải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dạy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ngay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từ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51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nhỏ</a:t>
            </a:r>
            <a:r>
              <a:rPr lang="en-US" sz="251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. </a:t>
            </a:r>
          </a:p>
          <a:p>
            <a:pPr algn="just">
              <a:lnSpc>
                <a:spcPts val="3514"/>
              </a:lnSpc>
              <a:spcBef>
                <a:spcPct val="0"/>
              </a:spcBef>
            </a:pPr>
            <a:endParaRPr lang="en-US" sz="2510" dirty="0">
              <a:solidFill>
                <a:srgbClr val="1E2125"/>
              </a:solidFill>
              <a:latin typeface="Faustina"/>
              <a:ea typeface="Faustina"/>
              <a:cs typeface="Faustina"/>
              <a:sym typeface="Faustina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BF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1344720" y="2454059"/>
          <a:ext cx="15914579" cy="7251032"/>
        </p:xfrm>
        <a:graphic>
          <a:graphicData uri="http://schemas.openxmlformats.org/drawingml/2006/table">
            <a:tbl>
              <a:tblPr/>
              <a:tblGrid>
                <a:gridCol w="6432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68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87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658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006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605472"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3219"/>
                        </a:lnSpc>
                      </a:pPr>
                      <a:r>
                        <a:rPr lang="en-US" sz="2299" b="1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  Nội dung</a:t>
                      </a:r>
                    </a:p>
                    <a:p>
                      <a:pPr algn="ctr">
                        <a:lnSpc>
                          <a:spcPts val="3219"/>
                        </a:lnSpc>
                      </a:pPr>
                      <a:r>
                        <a:rPr lang="en-US" sz="2299" b="1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  </a:t>
                      </a:r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endParaRPr lang="en-US" sz="1100" dirty="0"/>
                    </a:p>
                    <a:p>
                      <a:pPr algn="ctr">
                        <a:lnSpc>
                          <a:spcPts val="2519"/>
                        </a:lnSpc>
                      </a:pPr>
                      <a:r>
                        <a:rPr lang="en-US" sz="1799" b="1" dirty="0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  </a:t>
                      </a:r>
                      <a:r>
                        <a:rPr lang="en-US" sz="1799" b="1" dirty="0" err="1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Số</a:t>
                      </a:r>
                      <a:r>
                        <a:rPr lang="en-US" sz="1799" b="1" dirty="0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 </a:t>
                      </a:r>
                      <a:r>
                        <a:rPr lang="en-US" sz="1799" b="1" dirty="0" err="1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trẻ</a:t>
                      </a:r>
                      <a:endParaRPr lang="en-US" sz="1799" b="1" dirty="0">
                        <a:solidFill>
                          <a:srgbClr val="000000"/>
                        </a:solidFill>
                        <a:latin typeface="Faustina Bold"/>
                        <a:ea typeface="Faustina Bold"/>
                        <a:cs typeface="Faustina Bold"/>
                        <a:sym typeface="Faustina Bold"/>
                      </a:endParaRPr>
                    </a:p>
                    <a:p>
                      <a:pPr algn="ctr">
                        <a:lnSpc>
                          <a:spcPts val="2519"/>
                        </a:lnSpc>
                      </a:pPr>
                      <a:r>
                        <a:rPr lang="en-US" sz="1799" b="1" dirty="0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  </a:t>
                      </a:r>
                      <a:r>
                        <a:rPr lang="en-US" sz="1799" b="1" dirty="0" err="1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thực</a:t>
                      </a:r>
                      <a:r>
                        <a:rPr lang="en-US" sz="1799" b="1" dirty="0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 </a:t>
                      </a:r>
                      <a:r>
                        <a:rPr lang="en-US" sz="1799" b="1" dirty="0" err="1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hiện</a:t>
                      </a:r>
                      <a:r>
                        <a:rPr lang="en-US" sz="1799" b="1" dirty="0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 </a:t>
                      </a:r>
                      <a:r>
                        <a:rPr lang="en-US" sz="1799" b="1" dirty="0" err="1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được</a:t>
                      </a:r>
                      <a:endParaRPr lang="en-US" sz="1799" b="1" dirty="0">
                        <a:solidFill>
                          <a:srgbClr val="000000"/>
                        </a:solidFill>
                        <a:latin typeface="Faustina Bold"/>
                        <a:ea typeface="Faustina Bold"/>
                        <a:cs typeface="Faustina Bold"/>
                        <a:sym typeface="Faustina Bold"/>
                      </a:endParaRPr>
                    </a:p>
                    <a:p>
                      <a:pPr algn="ctr">
                        <a:lnSpc>
                          <a:spcPts val="2519"/>
                        </a:lnSpc>
                      </a:pPr>
                      <a:r>
                        <a:rPr lang="en-US" sz="1799" b="1" dirty="0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  </a:t>
                      </a:r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519"/>
                        </a:lnSpc>
                      </a:pPr>
                      <a:r>
                        <a:rPr lang="en-US" sz="1799" b="1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  Tỷ lệ</a:t>
                      </a:r>
                    </a:p>
                    <a:p>
                      <a:pPr algn="ctr">
                        <a:lnSpc>
                          <a:spcPts val="2519"/>
                        </a:lnSpc>
                      </a:pPr>
                      <a:r>
                        <a:rPr lang="en-US" sz="1799" b="1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  %</a:t>
                      </a:r>
                    </a:p>
                    <a:p>
                      <a:pPr algn="ctr">
                        <a:lnSpc>
                          <a:spcPts val="2519"/>
                        </a:lnSpc>
                      </a:pPr>
                      <a:r>
                        <a:rPr lang="en-US" sz="1799" b="1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  </a:t>
                      </a:r>
                    </a:p>
                  </a:txBody>
                  <a:tcPr marL="152400" marR="152400" marT="152400" marB="1524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519"/>
                        </a:lnSpc>
                      </a:pPr>
                      <a:r>
                        <a:rPr lang="en-US" sz="1799" b="1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  Số trẻ</a:t>
                      </a:r>
                    </a:p>
                    <a:p>
                      <a:pPr algn="ctr">
                        <a:lnSpc>
                          <a:spcPts val="2519"/>
                        </a:lnSpc>
                      </a:pPr>
                      <a:r>
                        <a:rPr lang="en-US" sz="1799" b="1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  chưa thực hiện được</a:t>
                      </a:r>
                    </a:p>
                    <a:p>
                      <a:pPr algn="ctr">
                        <a:lnSpc>
                          <a:spcPts val="2519"/>
                        </a:lnSpc>
                      </a:pPr>
                      <a:r>
                        <a:rPr lang="en-US" sz="1799" b="1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  </a:t>
                      </a:r>
                    </a:p>
                  </a:txBody>
                  <a:tcPr marL="152400" marR="152400" marT="152400" marB="1524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519"/>
                        </a:lnSpc>
                      </a:pPr>
                      <a:r>
                        <a:rPr lang="en-US" sz="1799" b="1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  Tỷ lệ</a:t>
                      </a:r>
                    </a:p>
                    <a:p>
                      <a:pPr algn="ctr">
                        <a:lnSpc>
                          <a:spcPts val="2519"/>
                        </a:lnSpc>
                      </a:pPr>
                      <a:r>
                        <a:rPr lang="en-US" sz="1799" b="1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  %</a:t>
                      </a:r>
                    </a:p>
                    <a:p>
                      <a:pPr algn="ctr">
                        <a:lnSpc>
                          <a:spcPts val="2519"/>
                        </a:lnSpc>
                      </a:pPr>
                      <a:r>
                        <a:rPr lang="en-US" sz="1799" b="1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  </a:t>
                      </a:r>
                    </a:p>
                  </a:txBody>
                  <a:tcPr marL="152400" marR="152400" marT="152400" marB="1524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4345">
                <a:tc>
                  <a:txBody>
                    <a:bodyPr/>
                    <a:lstStyle/>
                    <a:p>
                      <a:pPr algn="just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  <a:p>
                      <a:pPr algn="just">
                        <a:lnSpc>
                          <a:spcPts val="2799"/>
                        </a:lnSpc>
                      </a:pPr>
                      <a:r>
                        <a:rPr lang="en-US" sz="1999" b="1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  - Biết tự lấy- cất đồ dùng, đồ chơi đúng nơi qui định</a:t>
                      </a:r>
                    </a:p>
                    <a:p>
                      <a:pPr algn="just">
                        <a:lnSpc>
                          <a:spcPts val="2799"/>
                        </a:lnSpc>
                      </a:pPr>
                      <a:r>
                        <a:rPr lang="en-US" sz="1999" b="1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  </a:t>
                      </a:r>
                    </a:p>
                  </a:txBody>
                  <a:tcPr marL="152400" marR="152400" marT="152400" marB="1524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799"/>
                        </a:lnSpc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26/26</a:t>
                      </a:r>
                    </a:p>
                    <a:p>
                      <a:pPr algn="ctr">
                        <a:lnSpc>
                          <a:spcPts val="2799"/>
                        </a:lnSpc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</a:t>
                      </a:r>
                    </a:p>
                  </a:txBody>
                  <a:tcPr marL="152400" marR="152400" marT="152400" marB="1524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799"/>
                        </a:lnSpc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100%</a:t>
                      </a:r>
                    </a:p>
                    <a:p>
                      <a:pPr algn="ctr">
                        <a:lnSpc>
                          <a:spcPts val="2799"/>
                        </a:lnSpc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</a:t>
                      </a:r>
                    </a:p>
                  </a:txBody>
                  <a:tcPr marL="152400" marR="152400" marT="152400" marB="1524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799"/>
                        </a:lnSpc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0</a:t>
                      </a:r>
                    </a:p>
                    <a:p>
                      <a:pPr algn="ctr">
                        <a:lnSpc>
                          <a:spcPts val="2799"/>
                        </a:lnSpc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</a:t>
                      </a:r>
                    </a:p>
                  </a:txBody>
                  <a:tcPr marL="152400" marR="152400" marT="152400" marB="1524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799"/>
                        </a:lnSpc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0</a:t>
                      </a:r>
                    </a:p>
                    <a:p>
                      <a:pPr algn="ctr">
                        <a:lnSpc>
                          <a:spcPts val="2799"/>
                        </a:lnSpc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</a:t>
                      </a:r>
                    </a:p>
                  </a:txBody>
                  <a:tcPr marL="152400" marR="152400" marT="152400" marB="1524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4788">
                <a:tc>
                  <a:txBody>
                    <a:bodyPr/>
                    <a:lstStyle/>
                    <a:p>
                      <a:pPr algn="just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  <a:p>
                      <a:pPr algn="just">
                        <a:lnSpc>
                          <a:spcPts val="2799"/>
                        </a:lnSpc>
                      </a:pPr>
                      <a:r>
                        <a:rPr lang="en-US" sz="1999" b="1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  - Biết tự rửa tay</a:t>
                      </a:r>
                    </a:p>
                    <a:p>
                      <a:pPr algn="just">
                        <a:lnSpc>
                          <a:spcPts val="2799"/>
                        </a:lnSpc>
                      </a:pPr>
                      <a:r>
                        <a:rPr lang="en-US" sz="1999" b="1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  </a:t>
                      </a:r>
                    </a:p>
                  </a:txBody>
                  <a:tcPr marL="152400" marR="152400" marT="152400" marB="1524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799"/>
                        </a:lnSpc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22/26</a:t>
                      </a:r>
                    </a:p>
                    <a:p>
                      <a:pPr algn="ctr">
                        <a:lnSpc>
                          <a:spcPts val="2799"/>
                        </a:lnSpc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</a:t>
                      </a:r>
                    </a:p>
                  </a:txBody>
                  <a:tcPr marL="152400" marR="152400" marT="152400" marB="1524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799"/>
                        </a:lnSpc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84,62%</a:t>
                      </a:r>
                    </a:p>
                    <a:p>
                      <a:pPr algn="ctr">
                        <a:lnSpc>
                          <a:spcPts val="2799"/>
                        </a:lnSpc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</a:t>
                      </a:r>
                    </a:p>
                  </a:txBody>
                  <a:tcPr marL="152400" marR="152400" marT="152400" marB="1524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799"/>
                        </a:lnSpc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4/26</a:t>
                      </a:r>
                    </a:p>
                    <a:p>
                      <a:pPr algn="ctr">
                        <a:lnSpc>
                          <a:spcPts val="2799"/>
                        </a:lnSpc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</a:t>
                      </a:r>
                    </a:p>
                  </a:txBody>
                  <a:tcPr marL="152400" marR="152400" marT="152400" marB="1524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799"/>
                        </a:lnSpc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15,38%</a:t>
                      </a:r>
                    </a:p>
                    <a:p>
                      <a:pPr algn="ctr">
                        <a:lnSpc>
                          <a:spcPts val="2799"/>
                        </a:lnSpc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</a:t>
                      </a:r>
                    </a:p>
                  </a:txBody>
                  <a:tcPr marL="152400" marR="152400" marT="152400" marB="1524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04788">
                <a:tc>
                  <a:txBody>
                    <a:bodyPr/>
                    <a:lstStyle/>
                    <a:p>
                      <a:pPr algn="just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  <a:p>
                      <a:pPr algn="just">
                        <a:lnSpc>
                          <a:spcPts val="2799"/>
                        </a:lnSpc>
                      </a:pPr>
                      <a:r>
                        <a:rPr lang="en-US" sz="1999" b="1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  - Trẻ biết tự cởi- mặc quần </a:t>
                      </a:r>
                    </a:p>
                    <a:p>
                      <a:pPr algn="just">
                        <a:lnSpc>
                          <a:spcPts val="2799"/>
                        </a:lnSpc>
                      </a:pPr>
                      <a:r>
                        <a:rPr lang="en-US" sz="1999" b="1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  </a:t>
                      </a:r>
                    </a:p>
                  </a:txBody>
                  <a:tcPr marL="152400" marR="152400" marT="152400" marB="1524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799"/>
                        </a:lnSpc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23/26</a:t>
                      </a:r>
                    </a:p>
                    <a:p>
                      <a:pPr algn="ctr">
                        <a:lnSpc>
                          <a:spcPts val="2799"/>
                        </a:lnSpc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</a:t>
                      </a:r>
                    </a:p>
                  </a:txBody>
                  <a:tcPr marL="152400" marR="152400" marT="152400" marB="1524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799"/>
                        </a:lnSpc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88,46%</a:t>
                      </a:r>
                    </a:p>
                    <a:p>
                      <a:pPr algn="ctr">
                        <a:lnSpc>
                          <a:spcPts val="2799"/>
                        </a:lnSpc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</a:t>
                      </a:r>
                    </a:p>
                  </a:txBody>
                  <a:tcPr marL="152400" marR="152400" marT="152400" marB="1524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799"/>
                        </a:lnSpc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3/26</a:t>
                      </a:r>
                    </a:p>
                    <a:p>
                      <a:pPr algn="ctr">
                        <a:lnSpc>
                          <a:spcPts val="2799"/>
                        </a:lnSpc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</a:t>
                      </a:r>
                    </a:p>
                  </a:txBody>
                  <a:tcPr marL="152400" marR="152400" marT="152400" marB="1524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799"/>
                        </a:lnSpc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11,54%</a:t>
                      </a:r>
                    </a:p>
                    <a:p>
                      <a:pPr algn="ctr">
                        <a:lnSpc>
                          <a:spcPts val="2799"/>
                        </a:lnSpc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</a:t>
                      </a:r>
                    </a:p>
                  </a:txBody>
                  <a:tcPr marL="152400" marR="152400" marT="152400" marB="1524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21639">
                <a:tc>
                  <a:txBody>
                    <a:bodyPr/>
                    <a:lstStyle/>
                    <a:p>
                      <a:pPr algn="just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  <a:p>
                      <a:pPr algn="just">
                        <a:lnSpc>
                          <a:spcPts val="2799"/>
                        </a:lnSpc>
                      </a:pPr>
                      <a:r>
                        <a:rPr lang="en-US" sz="1999" b="1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  - Biết tự múc cơm </a:t>
                      </a:r>
                    </a:p>
                    <a:p>
                      <a:pPr algn="just">
                        <a:lnSpc>
                          <a:spcPts val="2799"/>
                        </a:lnSpc>
                      </a:pPr>
                      <a:r>
                        <a:rPr lang="en-US" sz="1999" b="1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  </a:t>
                      </a:r>
                    </a:p>
                  </a:txBody>
                  <a:tcPr marL="152400" marR="152400" marT="152400" marB="1524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799"/>
                        </a:lnSpc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24/26</a:t>
                      </a:r>
                    </a:p>
                    <a:p>
                      <a:pPr algn="ctr">
                        <a:lnSpc>
                          <a:spcPts val="2799"/>
                        </a:lnSpc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</a:t>
                      </a:r>
                    </a:p>
                  </a:txBody>
                  <a:tcPr marL="152400" marR="152400" marT="152400" marB="1524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799"/>
                        </a:lnSpc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92,31%</a:t>
                      </a:r>
                    </a:p>
                    <a:p>
                      <a:pPr algn="ctr">
                        <a:lnSpc>
                          <a:spcPts val="2799"/>
                        </a:lnSpc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</a:t>
                      </a:r>
                    </a:p>
                  </a:txBody>
                  <a:tcPr marL="152400" marR="152400" marT="152400" marB="1524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799"/>
                        </a:lnSpc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2/26</a:t>
                      </a:r>
                    </a:p>
                    <a:p>
                      <a:pPr algn="ctr">
                        <a:lnSpc>
                          <a:spcPts val="2799"/>
                        </a:lnSpc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</a:t>
                      </a:r>
                    </a:p>
                  </a:txBody>
                  <a:tcPr marL="152400" marR="152400" marT="152400" marB="1524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100" dirty="0"/>
                    </a:p>
                    <a:p>
                      <a:pPr algn="ctr">
                        <a:lnSpc>
                          <a:spcPts val="2799"/>
                        </a:lnSpc>
                      </a:pPr>
                      <a:r>
                        <a:rPr lang="en-US" sz="1999" dirty="0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7,69%</a:t>
                      </a:r>
                    </a:p>
                    <a:p>
                      <a:pPr algn="ctr">
                        <a:lnSpc>
                          <a:spcPts val="2799"/>
                        </a:lnSpc>
                      </a:pPr>
                      <a:r>
                        <a:rPr lang="en-US" sz="1999" dirty="0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</a:t>
                      </a:r>
                    </a:p>
                  </a:txBody>
                  <a:tcPr marL="152400" marR="152400" marT="152400" marB="1524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-194074" y="59106"/>
            <a:ext cx="13709878" cy="969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</a:pPr>
            <a:r>
              <a:rPr lang="en-US" sz="57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3. HIỆU QUẢ VÀ KHẢ NĂNG ÁP DỤNG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952500"/>
            <a:ext cx="16435420" cy="1225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3"/>
              </a:lnSpc>
              <a:spcBef>
                <a:spcPct val="0"/>
              </a:spcBef>
            </a:pPr>
            <a:r>
              <a:rPr lang="en-US" sz="3502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Bảng</a:t>
            </a:r>
            <a:r>
              <a:rPr lang="en-US" sz="3502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502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khảo</a:t>
            </a:r>
            <a:r>
              <a:rPr lang="en-US" sz="3502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502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sát</a:t>
            </a:r>
            <a:r>
              <a:rPr lang="en-US" sz="3502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502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việc</a:t>
            </a:r>
            <a:r>
              <a:rPr lang="en-US" sz="3502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502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thực</a:t>
            </a:r>
            <a:r>
              <a:rPr lang="en-US" sz="3502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502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hiện</a:t>
            </a:r>
            <a:r>
              <a:rPr lang="en-US" sz="3502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502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kĩ</a:t>
            </a:r>
            <a:r>
              <a:rPr lang="en-US" sz="3502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502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năng</a:t>
            </a:r>
            <a:r>
              <a:rPr lang="en-US" sz="3502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502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tự</a:t>
            </a:r>
            <a:r>
              <a:rPr lang="en-US" sz="3502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502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phục</a:t>
            </a:r>
            <a:r>
              <a:rPr lang="en-US" sz="3502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502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vụ</a:t>
            </a:r>
            <a:r>
              <a:rPr lang="en-US" sz="3502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ở </a:t>
            </a:r>
            <a:r>
              <a:rPr lang="en-US" sz="3502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lớp</a:t>
            </a:r>
            <a:r>
              <a:rPr lang="en-US" sz="3502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502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Mầm</a:t>
            </a:r>
            <a:r>
              <a:rPr lang="en-US" sz="3502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1</a:t>
            </a:r>
          </a:p>
          <a:p>
            <a:pPr algn="ctr">
              <a:lnSpc>
                <a:spcPts val="4903"/>
              </a:lnSpc>
              <a:spcBef>
                <a:spcPct val="0"/>
              </a:spcBef>
            </a:pPr>
            <a:r>
              <a:rPr lang="en-US" sz="3502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502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sau</a:t>
            </a:r>
            <a:r>
              <a:rPr lang="en-US" sz="3502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502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khi</a:t>
            </a:r>
            <a:r>
              <a:rPr lang="en-US" sz="3502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502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áp</a:t>
            </a:r>
            <a:r>
              <a:rPr lang="en-US" sz="3502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502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dụng</a:t>
            </a:r>
            <a:r>
              <a:rPr lang="en-US" sz="3502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502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các</a:t>
            </a:r>
            <a:r>
              <a:rPr lang="en-US" sz="3502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502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biện</a:t>
            </a:r>
            <a:r>
              <a:rPr lang="en-US" sz="3502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502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pháp</a:t>
            </a:r>
            <a:endParaRPr lang="en-US" sz="3502" b="1" dirty="0">
              <a:solidFill>
                <a:srgbClr val="1E2125"/>
              </a:solidFill>
              <a:latin typeface="Faustina Bold"/>
              <a:ea typeface="Faustina Bold"/>
              <a:cs typeface="Faustina Bold"/>
              <a:sym typeface="Faustina Bold"/>
            </a:endParaRPr>
          </a:p>
        </p:txBody>
      </p:sp>
      <p:sp>
        <p:nvSpPr>
          <p:cNvPr id="5" name="Freeform 5"/>
          <p:cNvSpPr/>
          <p:nvPr/>
        </p:nvSpPr>
        <p:spPr>
          <a:xfrm rot="-81302">
            <a:off x="16149432" y="-535999"/>
            <a:ext cx="2629376" cy="2581569"/>
          </a:xfrm>
          <a:custGeom>
            <a:avLst/>
            <a:gdLst/>
            <a:ahLst/>
            <a:cxnLst/>
            <a:rect l="l" t="t" r="r" b="b"/>
            <a:pathLst>
              <a:path w="2629376" h="2581569">
                <a:moveTo>
                  <a:pt x="0" y="0"/>
                </a:moveTo>
                <a:lnTo>
                  <a:pt x="2629376" y="0"/>
                </a:lnTo>
                <a:lnTo>
                  <a:pt x="2629376" y="2581569"/>
                </a:lnTo>
                <a:lnTo>
                  <a:pt x="0" y="25815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955550">
            <a:off x="-1015094" y="8757484"/>
            <a:ext cx="3579337" cy="1799966"/>
          </a:xfrm>
          <a:custGeom>
            <a:avLst/>
            <a:gdLst/>
            <a:ahLst/>
            <a:cxnLst/>
            <a:rect l="l" t="t" r="r" b="b"/>
            <a:pathLst>
              <a:path w="3579337" h="1799966">
                <a:moveTo>
                  <a:pt x="0" y="0"/>
                </a:moveTo>
                <a:lnTo>
                  <a:pt x="3579337" y="0"/>
                </a:lnTo>
                <a:lnTo>
                  <a:pt x="3579337" y="1799966"/>
                </a:lnTo>
                <a:lnTo>
                  <a:pt x="0" y="17999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BD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59281" y="3863109"/>
            <a:ext cx="5529352" cy="1127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39"/>
              </a:lnSpc>
            </a:pPr>
            <a:r>
              <a:rPr lang="en-US" sz="6599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NỘI DUNG</a:t>
            </a:r>
          </a:p>
        </p:txBody>
      </p:sp>
      <p:sp>
        <p:nvSpPr>
          <p:cNvPr id="3" name="Freeform 3"/>
          <p:cNvSpPr/>
          <p:nvPr/>
        </p:nvSpPr>
        <p:spPr>
          <a:xfrm>
            <a:off x="6103136" y="525311"/>
            <a:ext cx="12184864" cy="8440787"/>
          </a:xfrm>
          <a:custGeom>
            <a:avLst/>
            <a:gdLst/>
            <a:ahLst/>
            <a:cxnLst/>
            <a:rect l="l" t="t" r="r" b="b"/>
            <a:pathLst>
              <a:path w="12184864" h="8440787">
                <a:moveTo>
                  <a:pt x="0" y="0"/>
                </a:moveTo>
                <a:lnTo>
                  <a:pt x="12184863" y="0"/>
                </a:lnTo>
                <a:lnTo>
                  <a:pt x="12184863" y="8440787"/>
                </a:lnTo>
                <a:lnTo>
                  <a:pt x="0" y="84407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156093" y="2431311"/>
            <a:ext cx="6861301" cy="570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THỰC TRẠNG VÀ NGUYÊN NHÂN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144000" y="2178540"/>
            <a:ext cx="837690" cy="1052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79"/>
              </a:lnSpc>
            </a:pPr>
            <a:r>
              <a:rPr lang="en-US" sz="6199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156093" y="4165408"/>
            <a:ext cx="6861301" cy="580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b="1" dirty="0">
                <a:solidFill>
                  <a:srgbClr val="1E2125"/>
                </a:solidFill>
                <a:latin typeface="Cabin Bold"/>
                <a:ea typeface="Cabin Bold"/>
                <a:cs typeface="Cabin Bold"/>
                <a:sym typeface="Cabin Bold"/>
              </a:rPr>
              <a:t>BIỆN PHÁP ĐÃ THỰC HIỆN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156093" y="5917280"/>
            <a:ext cx="6861301" cy="57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4"/>
              </a:lnSpc>
            </a:pPr>
            <a:r>
              <a:rPr lang="en-US" sz="3424" b="1" dirty="0">
                <a:solidFill>
                  <a:srgbClr val="1E2125"/>
                </a:solidFill>
                <a:latin typeface="Cabin Bold"/>
                <a:ea typeface="Cabin Bold"/>
                <a:cs typeface="Cabin Bold"/>
                <a:sym typeface="Cabin Bold"/>
              </a:rPr>
              <a:t>HIỆU QUẢ VÀ KHẢ NĂNG ÁP DỤNG</a:t>
            </a:r>
          </a:p>
        </p:txBody>
      </p:sp>
      <p:sp>
        <p:nvSpPr>
          <p:cNvPr id="8" name="Freeform 8"/>
          <p:cNvSpPr/>
          <p:nvPr/>
        </p:nvSpPr>
        <p:spPr>
          <a:xfrm rot="2942445">
            <a:off x="-674269" y="8401916"/>
            <a:ext cx="3405938" cy="1712768"/>
          </a:xfrm>
          <a:custGeom>
            <a:avLst/>
            <a:gdLst/>
            <a:ahLst/>
            <a:cxnLst/>
            <a:rect l="l" t="t" r="r" b="b"/>
            <a:pathLst>
              <a:path w="3405938" h="1712768">
                <a:moveTo>
                  <a:pt x="0" y="0"/>
                </a:moveTo>
                <a:lnTo>
                  <a:pt x="3405938" y="0"/>
                </a:lnTo>
                <a:lnTo>
                  <a:pt x="3405938" y="1712768"/>
                </a:lnTo>
                <a:lnTo>
                  <a:pt x="0" y="17127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895616">
            <a:off x="4628043" y="6823429"/>
            <a:ext cx="1948201" cy="3456487"/>
          </a:xfrm>
          <a:custGeom>
            <a:avLst/>
            <a:gdLst/>
            <a:ahLst/>
            <a:cxnLst/>
            <a:rect l="l" t="t" r="r" b="b"/>
            <a:pathLst>
              <a:path w="1948201" h="3456487">
                <a:moveTo>
                  <a:pt x="0" y="0"/>
                </a:moveTo>
                <a:lnTo>
                  <a:pt x="1948201" y="0"/>
                </a:lnTo>
                <a:lnTo>
                  <a:pt x="1948201" y="3456486"/>
                </a:lnTo>
                <a:lnTo>
                  <a:pt x="0" y="34564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144000" y="3872634"/>
            <a:ext cx="837690" cy="1052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79"/>
              </a:lnSpc>
            </a:pPr>
            <a:r>
              <a:rPr lang="en-US" sz="6199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44000" y="5623239"/>
            <a:ext cx="837690" cy="1052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79"/>
              </a:lnSpc>
            </a:pPr>
            <a:r>
              <a:rPr lang="en-US" sz="6199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3</a:t>
            </a:r>
          </a:p>
        </p:txBody>
      </p:sp>
      <p:sp>
        <p:nvSpPr>
          <p:cNvPr id="12" name="Freeform 12"/>
          <p:cNvSpPr/>
          <p:nvPr/>
        </p:nvSpPr>
        <p:spPr>
          <a:xfrm rot="-1144024">
            <a:off x="-48544" y="336841"/>
            <a:ext cx="3921273" cy="2316883"/>
          </a:xfrm>
          <a:custGeom>
            <a:avLst/>
            <a:gdLst/>
            <a:ahLst/>
            <a:cxnLst/>
            <a:rect l="l" t="t" r="r" b="b"/>
            <a:pathLst>
              <a:path w="3921273" h="2316883">
                <a:moveTo>
                  <a:pt x="0" y="0"/>
                </a:moveTo>
                <a:lnTo>
                  <a:pt x="3921272" y="0"/>
                </a:lnTo>
                <a:lnTo>
                  <a:pt x="3921272" y="2316883"/>
                </a:lnTo>
                <a:lnTo>
                  <a:pt x="0" y="23168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B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334784" y="1860689"/>
            <a:ext cx="5307542" cy="5780492"/>
          </a:xfrm>
          <a:custGeom>
            <a:avLst/>
            <a:gdLst/>
            <a:ahLst/>
            <a:cxnLst/>
            <a:rect l="l" t="t" r="r" b="b"/>
            <a:pathLst>
              <a:path w="5307542" h="5780492">
                <a:moveTo>
                  <a:pt x="0" y="0"/>
                </a:moveTo>
                <a:lnTo>
                  <a:pt x="5307543" y="0"/>
                </a:lnTo>
                <a:lnTo>
                  <a:pt x="5307543" y="5780491"/>
                </a:lnTo>
                <a:lnTo>
                  <a:pt x="0" y="57804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6141768" y="1860689"/>
            <a:ext cx="5154266" cy="5613557"/>
          </a:xfrm>
          <a:custGeom>
            <a:avLst/>
            <a:gdLst/>
            <a:ahLst/>
            <a:cxnLst/>
            <a:rect l="l" t="t" r="r" b="b"/>
            <a:pathLst>
              <a:path w="5154266" h="5613557">
                <a:moveTo>
                  <a:pt x="0" y="0"/>
                </a:moveTo>
                <a:lnTo>
                  <a:pt x="5154267" y="0"/>
                </a:lnTo>
                <a:lnTo>
                  <a:pt x="5154267" y="5613557"/>
                </a:lnTo>
                <a:lnTo>
                  <a:pt x="0" y="5613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2255415" y="1860689"/>
            <a:ext cx="5154266" cy="5613557"/>
          </a:xfrm>
          <a:custGeom>
            <a:avLst/>
            <a:gdLst/>
            <a:ahLst/>
            <a:cxnLst/>
            <a:rect l="l" t="t" r="r" b="b"/>
            <a:pathLst>
              <a:path w="5154266" h="5613557">
                <a:moveTo>
                  <a:pt x="0" y="0"/>
                </a:moveTo>
                <a:lnTo>
                  <a:pt x="5154266" y="0"/>
                </a:lnTo>
                <a:lnTo>
                  <a:pt x="5154266" y="5613557"/>
                </a:lnTo>
                <a:lnTo>
                  <a:pt x="0" y="5613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92870" y="2213644"/>
            <a:ext cx="4791370" cy="4860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3"/>
              </a:lnSpc>
            </a:pPr>
            <a:r>
              <a:rPr lang="en-US" sz="2602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2602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Về</a:t>
            </a:r>
            <a:r>
              <a:rPr lang="en-US" sz="2602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2602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phía</a:t>
            </a:r>
            <a:r>
              <a:rPr lang="en-US" sz="2602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2602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trẻ</a:t>
            </a:r>
            <a:endParaRPr lang="en-US" sz="2602" b="1" dirty="0">
              <a:solidFill>
                <a:srgbClr val="1E2125"/>
              </a:solidFill>
              <a:latin typeface="Faustina Bold"/>
              <a:ea typeface="Faustina Bold"/>
              <a:cs typeface="Faustina Bold"/>
              <a:sym typeface="Faustina Bold"/>
            </a:endParaRPr>
          </a:p>
          <a:p>
            <a:pPr algn="just">
              <a:lnSpc>
                <a:spcPts val="3643"/>
              </a:lnSpc>
            </a:pP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-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Được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thỏa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mãn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nhu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cầu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tự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học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hỏi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và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được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tự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mình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thực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hiện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mà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không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cần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sự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giúp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đỡ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của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người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lớn</a:t>
            </a:r>
            <a:endParaRPr lang="en-US" sz="2602" dirty="0">
              <a:solidFill>
                <a:srgbClr val="1E2125"/>
              </a:solidFill>
              <a:latin typeface="Faustina"/>
              <a:ea typeface="Faustina"/>
              <a:cs typeface="Faustina"/>
              <a:sym typeface="Faustina"/>
            </a:endParaRPr>
          </a:p>
          <a:p>
            <a:pPr algn="just">
              <a:lnSpc>
                <a:spcPts val="3643"/>
              </a:lnSpc>
            </a:pP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-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Cử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động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và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thao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tác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của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các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ngón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tay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,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bàn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tay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trở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nên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linh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hoạt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hơn</a:t>
            </a:r>
            <a:endParaRPr lang="en-US" sz="2602" dirty="0">
              <a:solidFill>
                <a:srgbClr val="1E2125"/>
              </a:solidFill>
              <a:latin typeface="Faustina"/>
              <a:ea typeface="Faustina"/>
              <a:cs typeface="Faustina"/>
              <a:sym typeface="Faustina"/>
            </a:endParaRPr>
          </a:p>
          <a:p>
            <a:pPr algn="just">
              <a:lnSpc>
                <a:spcPts val="3643"/>
              </a:lnSpc>
            </a:pP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-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Có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thêm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hiểu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biết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và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vốn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kinh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nghiệm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trong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việc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tự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phục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vụ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bản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thân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mình</a:t>
            </a:r>
            <a:endParaRPr lang="en-US" sz="2602" dirty="0">
              <a:solidFill>
                <a:srgbClr val="1E2125"/>
              </a:solidFill>
              <a:latin typeface="Faustina"/>
              <a:ea typeface="Faustina"/>
              <a:cs typeface="Faustina"/>
              <a:sym typeface="Faustina"/>
            </a:endParaRPr>
          </a:p>
          <a:p>
            <a:pPr algn="just">
              <a:lnSpc>
                <a:spcPts val="2383"/>
              </a:lnSpc>
              <a:spcBef>
                <a:spcPct val="0"/>
              </a:spcBef>
            </a:pPr>
            <a:endParaRPr lang="en-US" sz="2602" dirty="0">
              <a:solidFill>
                <a:srgbClr val="1E2125"/>
              </a:solidFill>
              <a:latin typeface="Faustina"/>
              <a:ea typeface="Faustina"/>
              <a:cs typeface="Faustina"/>
              <a:sym typeface="Faustina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323217" y="2138379"/>
            <a:ext cx="4791370" cy="5010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3"/>
              </a:lnSpc>
            </a:pP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Về</a:t>
            </a:r>
            <a:r>
              <a:rPr lang="en-US" sz="2602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2602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phía</a:t>
            </a:r>
            <a:r>
              <a:rPr lang="en-US" sz="2602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2602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giáo</a:t>
            </a:r>
            <a:r>
              <a:rPr lang="en-US" sz="2602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2602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viên</a:t>
            </a:r>
            <a:endParaRPr lang="en-US" sz="2602" b="1" dirty="0">
              <a:solidFill>
                <a:srgbClr val="1E2125"/>
              </a:solidFill>
              <a:latin typeface="Faustina Bold"/>
              <a:ea typeface="Faustina Bold"/>
              <a:cs typeface="Faustina Bold"/>
              <a:sym typeface="Faustina Bold"/>
            </a:endParaRPr>
          </a:p>
          <a:p>
            <a:pPr algn="just">
              <a:lnSpc>
                <a:spcPts val="3643"/>
              </a:lnSpc>
            </a:pP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-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Giảm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bớt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thời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gian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làm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thay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để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tập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trung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vào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các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công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việc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chăm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sóc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,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giáo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dục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ở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các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mặt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hoạt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động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còn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lại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để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dạy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endParaRPr lang="en-US" sz="2602" dirty="0">
              <a:solidFill>
                <a:srgbClr val="1E2125"/>
              </a:solidFill>
              <a:latin typeface="Faustina"/>
              <a:ea typeface="Faustina"/>
              <a:cs typeface="Faustina"/>
              <a:sym typeface="Faustina"/>
            </a:endParaRPr>
          </a:p>
          <a:p>
            <a:pPr algn="just">
              <a:lnSpc>
                <a:spcPts val="3643"/>
              </a:lnSpc>
            </a:pP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-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Có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thêm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kinh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nghiệm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trong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cách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tổ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chức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và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hướng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dẫn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kĩ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năng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tự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phục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vụ</a:t>
            </a:r>
            <a:endParaRPr lang="en-US" sz="2602" dirty="0">
              <a:solidFill>
                <a:srgbClr val="1E2125"/>
              </a:solidFill>
              <a:latin typeface="Faustina"/>
              <a:ea typeface="Faustina"/>
              <a:cs typeface="Faustina"/>
              <a:sym typeface="Faustina"/>
            </a:endParaRPr>
          </a:p>
          <a:p>
            <a:pPr algn="just">
              <a:lnSpc>
                <a:spcPts val="3643"/>
              </a:lnSpc>
            </a:pP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-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Được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sự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tin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tưởng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từ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phía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phụ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huynh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và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được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yêu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mến</a:t>
            </a:r>
            <a:endParaRPr lang="en-US" sz="2602" dirty="0">
              <a:solidFill>
                <a:srgbClr val="1E2125"/>
              </a:solidFill>
              <a:latin typeface="Faustina"/>
              <a:ea typeface="Faustina"/>
              <a:cs typeface="Faustina"/>
              <a:sym typeface="Faustina"/>
            </a:endParaRPr>
          </a:p>
          <a:p>
            <a:pPr algn="just">
              <a:lnSpc>
                <a:spcPts val="3643"/>
              </a:lnSpc>
              <a:spcBef>
                <a:spcPct val="0"/>
              </a:spcBef>
            </a:pPr>
            <a:endParaRPr lang="en-US" sz="2602" dirty="0">
              <a:solidFill>
                <a:srgbClr val="1E2125"/>
              </a:solidFill>
              <a:latin typeface="Faustina"/>
              <a:ea typeface="Faustina"/>
              <a:cs typeface="Faustina"/>
              <a:sym typeface="Faustina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467930" y="2213644"/>
            <a:ext cx="4791370" cy="4096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3"/>
              </a:lnSpc>
            </a:pPr>
            <a:r>
              <a:rPr lang="en-US" sz="2602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Về</a:t>
            </a:r>
            <a:r>
              <a:rPr lang="en-US" sz="2602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2602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phía</a:t>
            </a:r>
            <a:r>
              <a:rPr lang="en-US" sz="2602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2602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gia</a:t>
            </a:r>
            <a:r>
              <a:rPr lang="en-US" sz="2602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2602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đình</a:t>
            </a:r>
            <a:endParaRPr lang="en-US" sz="2602" b="1" dirty="0">
              <a:solidFill>
                <a:srgbClr val="1E2125"/>
              </a:solidFill>
              <a:latin typeface="Faustina Bold"/>
              <a:ea typeface="Faustina Bold"/>
              <a:cs typeface="Faustina Bold"/>
              <a:sym typeface="Faustina Bold"/>
            </a:endParaRPr>
          </a:p>
          <a:p>
            <a:pPr algn="just">
              <a:lnSpc>
                <a:spcPts val="3643"/>
              </a:lnSpc>
            </a:pP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-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Tự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hào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hơn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về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con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mình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vì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có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thể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tự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phục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vụ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bản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thân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ngay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từ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nhỏ</a:t>
            </a:r>
            <a:endParaRPr lang="en-US" sz="2602" dirty="0">
              <a:solidFill>
                <a:srgbClr val="1E2125"/>
              </a:solidFill>
              <a:latin typeface="Faustina"/>
              <a:ea typeface="Faustina"/>
              <a:cs typeface="Faustina"/>
              <a:sym typeface="Faustina"/>
            </a:endParaRPr>
          </a:p>
          <a:p>
            <a:pPr algn="just">
              <a:lnSpc>
                <a:spcPts val="3643"/>
              </a:lnSpc>
            </a:pP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-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Giảm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bớt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thời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gian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làm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thay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con</a:t>
            </a:r>
          </a:p>
          <a:p>
            <a:pPr algn="just">
              <a:lnSpc>
                <a:spcPts val="3643"/>
              </a:lnSpc>
            </a:pP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-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Yên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tâm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và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tin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tưởng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vào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công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tác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chăm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sóc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,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giáo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dục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của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nhà</a:t>
            </a:r>
            <a:r>
              <a:rPr lang="en-US" sz="260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trường</a:t>
            </a:r>
            <a:endParaRPr lang="en-US" sz="2602" dirty="0">
              <a:solidFill>
                <a:srgbClr val="1E2125"/>
              </a:solidFill>
              <a:latin typeface="Faustina"/>
              <a:ea typeface="Faustina"/>
              <a:cs typeface="Faustina"/>
              <a:sym typeface="Faustina"/>
            </a:endParaRPr>
          </a:p>
          <a:p>
            <a:pPr algn="just">
              <a:lnSpc>
                <a:spcPts val="3643"/>
              </a:lnSpc>
              <a:spcBef>
                <a:spcPct val="0"/>
              </a:spcBef>
            </a:pPr>
            <a:endParaRPr lang="en-US" sz="2602" dirty="0">
              <a:solidFill>
                <a:srgbClr val="1E2125"/>
              </a:solidFill>
              <a:latin typeface="Faustina"/>
              <a:ea typeface="Faustina"/>
              <a:cs typeface="Faustina"/>
              <a:sym typeface="Faustina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682379" y="151153"/>
            <a:ext cx="8073045" cy="877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199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Hiệu</a:t>
            </a:r>
            <a:r>
              <a:rPr lang="en-US" sz="5199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199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quả</a:t>
            </a:r>
            <a:endParaRPr lang="en-US" sz="5199" b="1" dirty="0">
              <a:solidFill>
                <a:srgbClr val="1E2125"/>
              </a:solidFill>
              <a:latin typeface="Faustina Bold"/>
              <a:ea typeface="Faustina Bold"/>
              <a:cs typeface="Faustina Bold"/>
              <a:sym typeface="Faustina Bold"/>
            </a:endParaRPr>
          </a:p>
        </p:txBody>
      </p:sp>
      <p:sp>
        <p:nvSpPr>
          <p:cNvPr id="9" name="Freeform 9"/>
          <p:cNvSpPr/>
          <p:nvPr/>
        </p:nvSpPr>
        <p:spPr>
          <a:xfrm rot="-1106461">
            <a:off x="13953174" y="8154796"/>
            <a:ext cx="4610210" cy="1893656"/>
          </a:xfrm>
          <a:custGeom>
            <a:avLst/>
            <a:gdLst/>
            <a:ahLst/>
            <a:cxnLst/>
            <a:rect l="l" t="t" r="r" b="b"/>
            <a:pathLst>
              <a:path w="4610210" h="1893656">
                <a:moveTo>
                  <a:pt x="0" y="0"/>
                </a:moveTo>
                <a:lnTo>
                  <a:pt x="4610209" y="0"/>
                </a:lnTo>
                <a:lnTo>
                  <a:pt x="4610209" y="1893656"/>
                </a:lnTo>
                <a:lnTo>
                  <a:pt x="0" y="18936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81302">
            <a:off x="-478338" y="7810840"/>
            <a:ext cx="2629376" cy="2581569"/>
          </a:xfrm>
          <a:custGeom>
            <a:avLst/>
            <a:gdLst/>
            <a:ahLst/>
            <a:cxnLst/>
            <a:rect l="l" t="t" r="r" b="b"/>
            <a:pathLst>
              <a:path w="2629376" h="2581569">
                <a:moveTo>
                  <a:pt x="0" y="0"/>
                </a:moveTo>
                <a:lnTo>
                  <a:pt x="2629376" y="0"/>
                </a:lnTo>
                <a:lnTo>
                  <a:pt x="2629376" y="2581569"/>
                </a:lnTo>
                <a:lnTo>
                  <a:pt x="0" y="25815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81302">
            <a:off x="16288435" y="-751609"/>
            <a:ext cx="2629376" cy="2581569"/>
          </a:xfrm>
          <a:custGeom>
            <a:avLst/>
            <a:gdLst/>
            <a:ahLst/>
            <a:cxnLst/>
            <a:rect l="l" t="t" r="r" b="b"/>
            <a:pathLst>
              <a:path w="2629376" h="2581569">
                <a:moveTo>
                  <a:pt x="0" y="0"/>
                </a:moveTo>
                <a:lnTo>
                  <a:pt x="2629376" y="0"/>
                </a:lnTo>
                <a:lnTo>
                  <a:pt x="2629376" y="2581570"/>
                </a:lnTo>
                <a:lnTo>
                  <a:pt x="0" y="25815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BD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5029200" y="-1673415"/>
            <a:ext cx="8229600" cy="13633830"/>
          </a:xfrm>
          <a:custGeom>
            <a:avLst/>
            <a:gdLst/>
            <a:ahLst/>
            <a:cxnLst/>
            <a:rect l="l" t="t" r="r" b="b"/>
            <a:pathLst>
              <a:path w="8229600" h="13633830">
                <a:moveTo>
                  <a:pt x="0" y="0"/>
                </a:moveTo>
                <a:lnTo>
                  <a:pt x="8229600" y="0"/>
                </a:lnTo>
                <a:lnTo>
                  <a:pt x="8229600" y="13633830"/>
                </a:lnTo>
                <a:lnTo>
                  <a:pt x="0" y="136338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994138" y="4024136"/>
            <a:ext cx="12299723" cy="2153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XIN CẢM ƠN CÁC CÔ ĐÃ  LẮNG NGHE</a:t>
            </a:r>
          </a:p>
          <a:p>
            <a:pPr algn="ctr">
              <a:lnSpc>
                <a:spcPts val="5740"/>
              </a:lnSpc>
            </a:pPr>
            <a:r>
              <a:rPr lang="en-US" sz="41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TRÂN TRỌNG KÍNH CHÀO</a:t>
            </a:r>
          </a:p>
          <a:p>
            <a:pPr algn="ctr">
              <a:lnSpc>
                <a:spcPts val="5740"/>
              </a:lnSpc>
            </a:pPr>
            <a:endParaRPr lang="en-US" sz="4100" b="1" dirty="0">
              <a:solidFill>
                <a:srgbClr val="1E2125"/>
              </a:solidFill>
              <a:latin typeface="Faustina Bold"/>
              <a:ea typeface="Faustina Bold"/>
              <a:cs typeface="Faustina Bold"/>
              <a:sym typeface="Faustina Bold"/>
            </a:endParaRPr>
          </a:p>
        </p:txBody>
      </p:sp>
      <p:sp>
        <p:nvSpPr>
          <p:cNvPr id="4" name="Freeform 4"/>
          <p:cNvSpPr/>
          <p:nvPr/>
        </p:nvSpPr>
        <p:spPr>
          <a:xfrm rot="-1144024">
            <a:off x="729052" y="367588"/>
            <a:ext cx="3921273" cy="2316883"/>
          </a:xfrm>
          <a:custGeom>
            <a:avLst/>
            <a:gdLst/>
            <a:ahLst/>
            <a:cxnLst/>
            <a:rect l="l" t="t" r="r" b="b"/>
            <a:pathLst>
              <a:path w="3921273" h="2316883">
                <a:moveTo>
                  <a:pt x="0" y="0"/>
                </a:moveTo>
                <a:lnTo>
                  <a:pt x="3921273" y="0"/>
                </a:lnTo>
                <a:lnTo>
                  <a:pt x="3921273" y="2316882"/>
                </a:lnTo>
                <a:lnTo>
                  <a:pt x="0" y="23168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-687652">
            <a:off x="12136410" y="8311472"/>
            <a:ext cx="4610210" cy="1893656"/>
          </a:xfrm>
          <a:custGeom>
            <a:avLst/>
            <a:gdLst/>
            <a:ahLst/>
            <a:cxnLst/>
            <a:rect l="l" t="t" r="r" b="b"/>
            <a:pathLst>
              <a:path w="4610210" h="1893656">
                <a:moveTo>
                  <a:pt x="0" y="0"/>
                </a:moveTo>
                <a:lnTo>
                  <a:pt x="4610210" y="0"/>
                </a:lnTo>
                <a:lnTo>
                  <a:pt x="4610210" y="1893656"/>
                </a:lnTo>
                <a:lnTo>
                  <a:pt x="0" y="18936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1302">
            <a:off x="925461" y="7903058"/>
            <a:ext cx="2629376" cy="2581569"/>
          </a:xfrm>
          <a:custGeom>
            <a:avLst/>
            <a:gdLst/>
            <a:ahLst/>
            <a:cxnLst/>
            <a:rect l="l" t="t" r="r" b="b"/>
            <a:pathLst>
              <a:path w="2629376" h="2581569">
                <a:moveTo>
                  <a:pt x="0" y="0"/>
                </a:moveTo>
                <a:lnTo>
                  <a:pt x="2629376" y="0"/>
                </a:lnTo>
                <a:lnTo>
                  <a:pt x="2629376" y="2581570"/>
                </a:lnTo>
                <a:lnTo>
                  <a:pt x="0" y="25815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670076">
            <a:off x="13676214" y="522158"/>
            <a:ext cx="3579337" cy="1799966"/>
          </a:xfrm>
          <a:custGeom>
            <a:avLst/>
            <a:gdLst/>
            <a:ahLst/>
            <a:cxnLst/>
            <a:rect l="l" t="t" r="r" b="b"/>
            <a:pathLst>
              <a:path w="3579337" h="1799966">
                <a:moveTo>
                  <a:pt x="0" y="0"/>
                </a:moveTo>
                <a:lnTo>
                  <a:pt x="3579337" y="0"/>
                </a:lnTo>
                <a:lnTo>
                  <a:pt x="3579337" y="1799965"/>
                </a:lnTo>
                <a:lnTo>
                  <a:pt x="0" y="17999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26437">
            <a:off x="16262394" y="3937188"/>
            <a:ext cx="2412624" cy="2412624"/>
          </a:xfrm>
          <a:custGeom>
            <a:avLst/>
            <a:gdLst/>
            <a:ahLst/>
            <a:cxnLst/>
            <a:rect l="l" t="t" r="r" b="b"/>
            <a:pathLst>
              <a:path w="2412624" h="2412624">
                <a:moveTo>
                  <a:pt x="0" y="0"/>
                </a:moveTo>
                <a:lnTo>
                  <a:pt x="2412623" y="0"/>
                </a:lnTo>
                <a:lnTo>
                  <a:pt x="2412623" y="2412624"/>
                </a:lnTo>
                <a:lnTo>
                  <a:pt x="0" y="24126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823278">
            <a:off x="-581883" y="3463037"/>
            <a:ext cx="2412624" cy="2412624"/>
          </a:xfrm>
          <a:custGeom>
            <a:avLst/>
            <a:gdLst/>
            <a:ahLst/>
            <a:cxnLst/>
            <a:rect l="l" t="t" r="r" b="b"/>
            <a:pathLst>
              <a:path w="2412624" h="2412624">
                <a:moveTo>
                  <a:pt x="0" y="0"/>
                </a:moveTo>
                <a:lnTo>
                  <a:pt x="2412624" y="0"/>
                </a:lnTo>
                <a:lnTo>
                  <a:pt x="2412624" y="2412624"/>
                </a:lnTo>
                <a:lnTo>
                  <a:pt x="0" y="24126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BF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3690660" y="-13786"/>
            <a:ext cx="13806087" cy="1127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9"/>
              </a:lnSpc>
            </a:pPr>
            <a:r>
              <a:rPr lang="en-US" sz="6599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1.THỰC TRẠNG</a:t>
            </a:r>
          </a:p>
        </p:txBody>
      </p:sp>
      <p:sp>
        <p:nvSpPr>
          <p:cNvPr id="3" name="Freeform 3"/>
          <p:cNvSpPr/>
          <p:nvPr/>
        </p:nvSpPr>
        <p:spPr>
          <a:xfrm rot="-5400000">
            <a:off x="8500927" y="-694137"/>
            <a:ext cx="2077453" cy="3685805"/>
          </a:xfrm>
          <a:custGeom>
            <a:avLst/>
            <a:gdLst/>
            <a:ahLst/>
            <a:cxnLst/>
            <a:rect l="l" t="t" r="r" b="b"/>
            <a:pathLst>
              <a:path w="2077453" h="3685805">
                <a:moveTo>
                  <a:pt x="0" y="0"/>
                </a:moveTo>
                <a:lnTo>
                  <a:pt x="2077454" y="0"/>
                </a:lnTo>
                <a:lnTo>
                  <a:pt x="2077454" y="3685805"/>
                </a:lnTo>
                <a:lnTo>
                  <a:pt x="0" y="36858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806181" y="2462428"/>
            <a:ext cx="4389073" cy="7787065"/>
          </a:xfrm>
          <a:custGeom>
            <a:avLst/>
            <a:gdLst/>
            <a:ahLst/>
            <a:cxnLst/>
            <a:rect l="l" t="t" r="r" b="b"/>
            <a:pathLst>
              <a:path w="4389073" h="7787065">
                <a:moveTo>
                  <a:pt x="0" y="0"/>
                </a:moveTo>
                <a:lnTo>
                  <a:pt x="4389073" y="0"/>
                </a:lnTo>
                <a:lnTo>
                  <a:pt x="4389073" y="7787064"/>
                </a:lnTo>
                <a:lnTo>
                  <a:pt x="0" y="77870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822439" y="2462428"/>
            <a:ext cx="4077288" cy="7233899"/>
          </a:xfrm>
          <a:custGeom>
            <a:avLst/>
            <a:gdLst/>
            <a:ahLst/>
            <a:cxnLst/>
            <a:rect l="l" t="t" r="r" b="b"/>
            <a:pathLst>
              <a:path w="4077288" h="7233899">
                <a:moveTo>
                  <a:pt x="0" y="0"/>
                </a:moveTo>
                <a:lnTo>
                  <a:pt x="4077288" y="0"/>
                </a:lnTo>
                <a:lnTo>
                  <a:pt x="4077288" y="7233898"/>
                </a:lnTo>
                <a:lnTo>
                  <a:pt x="0" y="72338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699999">
            <a:off x="15680454" y="-481707"/>
            <a:ext cx="4349796" cy="2187412"/>
          </a:xfrm>
          <a:custGeom>
            <a:avLst/>
            <a:gdLst/>
            <a:ahLst/>
            <a:cxnLst/>
            <a:rect l="l" t="t" r="r" b="b"/>
            <a:pathLst>
              <a:path w="4349796" h="2187412">
                <a:moveTo>
                  <a:pt x="0" y="0"/>
                </a:moveTo>
                <a:lnTo>
                  <a:pt x="4349795" y="0"/>
                </a:lnTo>
                <a:lnTo>
                  <a:pt x="4349795" y="2187412"/>
                </a:lnTo>
                <a:lnTo>
                  <a:pt x="0" y="21874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637651" y="520120"/>
            <a:ext cx="3804006" cy="912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60"/>
              </a:lnSpc>
            </a:pPr>
            <a:r>
              <a:rPr lang="en-US" sz="5329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ƯU ĐIỂM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44007" y="3333603"/>
            <a:ext cx="4072618" cy="5924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55"/>
              </a:lnSpc>
            </a:pP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   Ban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giám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hiệu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luôn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quan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tâm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và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tạo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điều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kiện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tốt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để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giáo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viên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phát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huy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hết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khả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năng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của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mình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trong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việc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giảng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dạy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.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Để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giáo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viên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được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học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tập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bồi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dưỡng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thường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xuyên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nâng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cao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trình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độ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chuyên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môn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.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Đầu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tư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kinh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phí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xây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dựng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môi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trường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lớp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học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sinh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động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.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Phòng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học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thoáng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mát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,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được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trang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bị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đồ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dùng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dạy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học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phù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hợp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với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điều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kiện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của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địa</a:t>
            </a:r>
            <a:r>
              <a:rPr lang="en-US" sz="2611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1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phương</a:t>
            </a:r>
            <a:endParaRPr lang="en-US" sz="2611" dirty="0">
              <a:solidFill>
                <a:srgbClr val="1E2125"/>
              </a:solidFill>
              <a:latin typeface="Faustina"/>
              <a:ea typeface="Faustina"/>
              <a:cs typeface="Faustina"/>
              <a:sym typeface="Faustina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984952" y="3333603"/>
            <a:ext cx="3752261" cy="4394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57"/>
              </a:lnSpc>
            </a:pPr>
            <a:r>
              <a:rPr lang="en-US" sz="261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  </a:t>
            </a:r>
            <a:r>
              <a:rPr lang="en-US" sz="261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Đầu</a:t>
            </a:r>
            <a:r>
              <a:rPr lang="en-US" sz="261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năm</a:t>
            </a:r>
            <a:r>
              <a:rPr lang="en-US" sz="261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học</a:t>
            </a:r>
            <a:r>
              <a:rPr lang="en-US" sz="261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được</a:t>
            </a:r>
            <a:r>
              <a:rPr lang="en-US" sz="261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phân</a:t>
            </a:r>
            <a:r>
              <a:rPr lang="en-US" sz="261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công</a:t>
            </a:r>
            <a:r>
              <a:rPr lang="en-US" sz="261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vào</a:t>
            </a:r>
            <a:r>
              <a:rPr lang="en-US" sz="261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lớp</a:t>
            </a:r>
            <a:r>
              <a:rPr lang="en-US" sz="261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Mầm</a:t>
            </a:r>
            <a:r>
              <a:rPr lang="en-US" sz="261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1 </a:t>
            </a:r>
            <a:r>
              <a:rPr lang="en-US" sz="261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có</a:t>
            </a:r>
            <a:r>
              <a:rPr lang="en-US" sz="261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26/13 </a:t>
            </a:r>
            <a:r>
              <a:rPr lang="en-US" sz="261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nữ</a:t>
            </a:r>
            <a:r>
              <a:rPr lang="en-US" sz="261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được</a:t>
            </a:r>
            <a:r>
              <a:rPr lang="en-US" sz="261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phân</a:t>
            </a:r>
            <a:r>
              <a:rPr lang="en-US" sz="261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chia </a:t>
            </a:r>
            <a:r>
              <a:rPr lang="en-US" sz="261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61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theo</a:t>
            </a:r>
            <a:r>
              <a:rPr lang="en-US" sz="261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đúng</a:t>
            </a:r>
            <a:r>
              <a:rPr lang="en-US" sz="261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độ</a:t>
            </a:r>
            <a:r>
              <a:rPr lang="en-US" sz="261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tuổi</a:t>
            </a:r>
            <a:r>
              <a:rPr lang="en-US" sz="261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, </a:t>
            </a:r>
            <a:r>
              <a:rPr lang="en-US" sz="261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số</a:t>
            </a:r>
            <a:r>
              <a:rPr lang="en-US" sz="261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lượng</a:t>
            </a:r>
            <a:r>
              <a:rPr lang="en-US" sz="261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theo</a:t>
            </a:r>
            <a:r>
              <a:rPr lang="en-US" sz="261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quy</a:t>
            </a:r>
            <a:r>
              <a:rPr lang="en-US" sz="261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định</a:t>
            </a:r>
            <a:r>
              <a:rPr lang="en-US" sz="261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và</a:t>
            </a:r>
            <a:r>
              <a:rPr lang="en-US" sz="261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61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được</a:t>
            </a:r>
            <a:r>
              <a:rPr lang="en-US" sz="261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ăn</a:t>
            </a:r>
            <a:r>
              <a:rPr lang="en-US" sz="261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bán</a:t>
            </a:r>
            <a:r>
              <a:rPr lang="en-US" sz="261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trú</a:t>
            </a:r>
            <a:r>
              <a:rPr lang="en-US" sz="261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100% </a:t>
            </a:r>
            <a:r>
              <a:rPr lang="en-US" sz="261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nên</a:t>
            </a:r>
            <a:r>
              <a:rPr lang="en-US" sz="261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có</a:t>
            </a:r>
            <a:r>
              <a:rPr lang="en-US" sz="261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điều</a:t>
            </a:r>
            <a:r>
              <a:rPr lang="en-US" sz="261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kiện</a:t>
            </a:r>
            <a:r>
              <a:rPr lang="en-US" sz="261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thuận</a:t>
            </a:r>
            <a:r>
              <a:rPr lang="en-US" sz="261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lợi</a:t>
            </a:r>
            <a:r>
              <a:rPr lang="en-US" sz="261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để</a:t>
            </a:r>
            <a:r>
              <a:rPr lang="en-US" sz="261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tham</a:t>
            </a:r>
            <a:r>
              <a:rPr lang="en-US" sz="261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dự</a:t>
            </a:r>
            <a:r>
              <a:rPr lang="en-US" sz="261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các</a:t>
            </a:r>
            <a:r>
              <a:rPr lang="en-US" sz="261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hoạt</a:t>
            </a:r>
            <a:r>
              <a:rPr lang="en-US" sz="261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động</a:t>
            </a:r>
            <a:r>
              <a:rPr lang="en-US" sz="261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của</a:t>
            </a:r>
            <a:r>
              <a:rPr lang="en-US" sz="261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lớp</a:t>
            </a:r>
            <a:r>
              <a:rPr lang="en-US" sz="261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, </a:t>
            </a:r>
            <a:r>
              <a:rPr lang="en-US" sz="261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cũng</a:t>
            </a:r>
            <a:r>
              <a:rPr lang="en-US" sz="261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như</a:t>
            </a:r>
            <a:r>
              <a:rPr lang="en-US" sz="261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của</a:t>
            </a:r>
            <a:r>
              <a:rPr lang="en-US" sz="261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12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trường</a:t>
            </a:r>
            <a:r>
              <a:rPr lang="en-US" sz="2612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.</a:t>
            </a:r>
          </a:p>
          <a:p>
            <a:pPr algn="ctr">
              <a:lnSpc>
                <a:spcPts val="2257"/>
              </a:lnSpc>
            </a:pPr>
            <a:endParaRPr lang="en-US" sz="2612" dirty="0">
              <a:solidFill>
                <a:srgbClr val="1E2125"/>
              </a:solidFill>
              <a:latin typeface="Faustina"/>
              <a:ea typeface="Faustina"/>
              <a:cs typeface="Faustina"/>
              <a:sym typeface="Faustina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2087907" y="2462428"/>
            <a:ext cx="4233747" cy="7511486"/>
          </a:xfrm>
          <a:custGeom>
            <a:avLst/>
            <a:gdLst/>
            <a:ahLst/>
            <a:cxnLst/>
            <a:rect l="l" t="t" r="r" b="b"/>
            <a:pathLst>
              <a:path w="4233747" h="7511486">
                <a:moveTo>
                  <a:pt x="0" y="0"/>
                </a:moveTo>
                <a:lnTo>
                  <a:pt x="4233747" y="0"/>
                </a:lnTo>
                <a:lnTo>
                  <a:pt x="4233747" y="7511485"/>
                </a:lnTo>
                <a:lnTo>
                  <a:pt x="0" y="75114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206910" y="3015923"/>
            <a:ext cx="3995740" cy="6680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40"/>
              </a:lnSpc>
            </a:pP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 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Giáo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viên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có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trình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độ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đạt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chuẩn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trở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lên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,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có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lòng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nhiệt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tình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,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tận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tụy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trong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công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tác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luôn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yêu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nghề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,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yêu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.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Luôn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có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tinh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thần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tự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học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hỏi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từ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đồng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nghiệp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,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sách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báo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, internet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để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tìm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hiểu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tâm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sinh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lý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của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từ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đó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nắm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bắt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được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tâm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lý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của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ở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mỗi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giai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đoạn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giúp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có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thể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thích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nghi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được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với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môi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trường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lớp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một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cách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nhanh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600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nhất</a:t>
            </a:r>
            <a:r>
              <a:rPr lang="en-US" sz="2600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.</a:t>
            </a:r>
          </a:p>
          <a:p>
            <a:pPr algn="just">
              <a:lnSpc>
                <a:spcPts val="3657"/>
              </a:lnSpc>
            </a:pPr>
            <a:endParaRPr lang="en-US" sz="2600" dirty="0">
              <a:solidFill>
                <a:srgbClr val="1E2125"/>
              </a:solidFill>
              <a:latin typeface="Faustina"/>
              <a:ea typeface="Faustina"/>
              <a:cs typeface="Faustina"/>
              <a:sym typeface="Faustina"/>
            </a:endParaRPr>
          </a:p>
          <a:p>
            <a:pPr algn="ctr">
              <a:lnSpc>
                <a:spcPts val="2257"/>
              </a:lnSpc>
            </a:pPr>
            <a:endParaRPr lang="en-US" sz="2600" dirty="0">
              <a:solidFill>
                <a:srgbClr val="1E2125"/>
              </a:solidFill>
              <a:latin typeface="Faustina"/>
              <a:ea typeface="Faustina"/>
              <a:cs typeface="Faustina"/>
              <a:sym typeface="Faustina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B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244854">
            <a:off x="-88437" y="105729"/>
            <a:ext cx="2306652" cy="1159962"/>
          </a:xfrm>
          <a:custGeom>
            <a:avLst/>
            <a:gdLst/>
            <a:ahLst/>
            <a:cxnLst/>
            <a:rect l="l" t="t" r="r" b="b"/>
            <a:pathLst>
              <a:path w="2306652" h="1159962">
                <a:moveTo>
                  <a:pt x="0" y="0"/>
                </a:moveTo>
                <a:lnTo>
                  <a:pt x="2306652" y="0"/>
                </a:lnTo>
                <a:lnTo>
                  <a:pt x="2306652" y="1159962"/>
                </a:lnTo>
                <a:lnTo>
                  <a:pt x="0" y="11599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7974135" y="-624495"/>
            <a:ext cx="2173880" cy="3856884"/>
          </a:xfrm>
          <a:custGeom>
            <a:avLst/>
            <a:gdLst/>
            <a:ahLst/>
            <a:cxnLst/>
            <a:rect l="l" t="t" r="r" b="b"/>
            <a:pathLst>
              <a:path w="2173880" h="3856884">
                <a:moveTo>
                  <a:pt x="0" y="0"/>
                </a:moveTo>
                <a:lnTo>
                  <a:pt x="2173880" y="0"/>
                </a:lnTo>
                <a:lnTo>
                  <a:pt x="2173880" y="3856884"/>
                </a:lnTo>
                <a:lnTo>
                  <a:pt x="0" y="38568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54789" y="2693921"/>
            <a:ext cx="4065077" cy="7212233"/>
          </a:xfrm>
          <a:custGeom>
            <a:avLst/>
            <a:gdLst/>
            <a:ahLst/>
            <a:cxnLst/>
            <a:rect l="l" t="t" r="r" b="b"/>
            <a:pathLst>
              <a:path w="4065077" h="7212233">
                <a:moveTo>
                  <a:pt x="0" y="0"/>
                </a:moveTo>
                <a:lnTo>
                  <a:pt x="4065077" y="0"/>
                </a:lnTo>
                <a:lnTo>
                  <a:pt x="4065077" y="7212233"/>
                </a:lnTo>
                <a:lnTo>
                  <a:pt x="0" y="72122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6957637" y="2883266"/>
            <a:ext cx="4031880" cy="7153335"/>
          </a:xfrm>
          <a:custGeom>
            <a:avLst/>
            <a:gdLst/>
            <a:ahLst/>
            <a:cxnLst/>
            <a:rect l="l" t="t" r="r" b="b"/>
            <a:pathLst>
              <a:path w="4031880" h="7153335">
                <a:moveTo>
                  <a:pt x="0" y="0"/>
                </a:moveTo>
                <a:lnTo>
                  <a:pt x="4031880" y="0"/>
                </a:lnTo>
                <a:lnTo>
                  <a:pt x="4031880" y="7153335"/>
                </a:lnTo>
                <a:lnTo>
                  <a:pt x="0" y="71533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874713" y="799422"/>
            <a:ext cx="4197729" cy="904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82"/>
              </a:lnSpc>
            </a:pPr>
            <a:r>
              <a:rPr lang="en-US" sz="5272" b="1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HẠN CHẾ</a:t>
            </a:r>
          </a:p>
        </p:txBody>
      </p:sp>
      <p:sp>
        <p:nvSpPr>
          <p:cNvPr id="7" name="Freeform 7"/>
          <p:cNvSpPr/>
          <p:nvPr/>
        </p:nvSpPr>
        <p:spPr>
          <a:xfrm rot="-2699999">
            <a:off x="15736319" y="-469956"/>
            <a:ext cx="4349796" cy="2187412"/>
          </a:xfrm>
          <a:custGeom>
            <a:avLst/>
            <a:gdLst/>
            <a:ahLst/>
            <a:cxnLst/>
            <a:rect l="l" t="t" r="r" b="b"/>
            <a:pathLst>
              <a:path w="4349796" h="2187412">
                <a:moveTo>
                  <a:pt x="0" y="0"/>
                </a:moveTo>
                <a:lnTo>
                  <a:pt x="4349795" y="0"/>
                </a:lnTo>
                <a:lnTo>
                  <a:pt x="4349795" y="2187411"/>
                </a:lnTo>
                <a:lnTo>
                  <a:pt x="0" y="21874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588537" y="3552132"/>
            <a:ext cx="3797582" cy="4736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20"/>
              </a:lnSpc>
            </a:pP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    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bắt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đầu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phải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xa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gia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đình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để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đến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trường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,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độ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tuổi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này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đang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được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trong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vòng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tay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bố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mẹ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,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được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bố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mẹ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dìu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dắt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từng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bước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đi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,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bón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từng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thìa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cơm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,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chăm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từng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giấc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ngủ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,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được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vui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chơi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,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được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ở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nhà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nên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việc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rời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bố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mẹ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hàng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ngày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đến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lớp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là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một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việc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rất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khó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khăn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với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.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chưa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quen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với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nề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nếp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của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lớp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,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chưa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mạnh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dạn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,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tự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tin.</a:t>
            </a:r>
          </a:p>
          <a:p>
            <a:pPr algn="ctr">
              <a:lnSpc>
                <a:spcPts val="2689"/>
              </a:lnSpc>
            </a:pPr>
            <a:endParaRPr lang="en-US" sz="2300" dirty="0">
              <a:solidFill>
                <a:srgbClr val="000000"/>
              </a:solidFill>
              <a:latin typeface="Faustina"/>
              <a:ea typeface="Faustina"/>
              <a:cs typeface="Faustina"/>
              <a:sym typeface="Faustina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081349" y="3352138"/>
            <a:ext cx="3784457" cy="5998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20"/>
              </a:lnSpc>
            </a:pP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    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chưa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thể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tự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phục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vụ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bản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thân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được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bao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gồm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những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việc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có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thể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làm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để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tự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phục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vụ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nhu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cầu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của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bản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thân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mình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như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: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tự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lấy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và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cất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đồ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dùng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đúng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qui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định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,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tự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múc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ăn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,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tự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rửa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tay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,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tự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đánh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răng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,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tự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cởi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và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mặc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quần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,…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kĩ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năng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tự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phục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vụ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giúp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cho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việc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phối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hợp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cử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động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của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bàn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tay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ngón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tay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được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linh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hoạt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hơn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mà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còn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đáp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ứng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nhu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cầu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và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hứng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thú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của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chủ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động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thực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hiện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công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việc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cá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nhân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,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còn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ỷ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lại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vào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người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lớn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.</a:t>
            </a:r>
          </a:p>
        </p:txBody>
      </p:sp>
      <p:sp>
        <p:nvSpPr>
          <p:cNvPr id="10" name="Freeform 10"/>
          <p:cNvSpPr/>
          <p:nvPr/>
        </p:nvSpPr>
        <p:spPr>
          <a:xfrm>
            <a:off x="12275709" y="2853817"/>
            <a:ext cx="3974954" cy="7052337"/>
          </a:xfrm>
          <a:custGeom>
            <a:avLst/>
            <a:gdLst/>
            <a:ahLst/>
            <a:cxnLst/>
            <a:rect l="l" t="t" r="r" b="b"/>
            <a:pathLst>
              <a:path w="3974954" h="7052337">
                <a:moveTo>
                  <a:pt x="0" y="0"/>
                </a:moveTo>
                <a:lnTo>
                  <a:pt x="3974954" y="0"/>
                </a:lnTo>
                <a:lnTo>
                  <a:pt x="3974954" y="7052337"/>
                </a:lnTo>
                <a:lnTo>
                  <a:pt x="0" y="70523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440482" y="3552132"/>
            <a:ext cx="3645407" cy="5598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20"/>
              </a:lnSpc>
            </a:pP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    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Khi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chơi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thì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lấy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đồ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dùng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để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chơi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nhưng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khi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chơi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xong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thì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không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biết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tự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mình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cất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dọn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;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rửa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tay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thì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còn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làm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ướt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áo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và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chờ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sự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giúp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đỡ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từ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phía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cô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;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chưa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biết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cách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mặc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quần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và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khi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mặc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thì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quần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thường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bị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mặc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trái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và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ngược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;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giờ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ăn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thì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không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tự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múc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ăn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mà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còn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chờ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cô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đút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;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làm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cho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giáo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viên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gặp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khó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trong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việc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chăm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sóc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và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giáo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dục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các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hoạt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động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của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lớp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bị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trì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trệ</a:t>
            </a:r>
            <a:r>
              <a:rPr lang="en-US" sz="23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. </a:t>
            </a:r>
          </a:p>
          <a:p>
            <a:pPr algn="ctr">
              <a:lnSpc>
                <a:spcPts val="3220"/>
              </a:lnSpc>
            </a:pPr>
            <a:endParaRPr lang="en-US" sz="2300" dirty="0">
              <a:solidFill>
                <a:srgbClr val="000000"/>
              </a:solidFill>
              <a:latin typeface="Faustina"/>
              <a:ea typeface="Faustina"/>
              <a:cs typeface="Faustina"/>
              <a:sym typeface="Faustina"/>
            </a:endParaRPr>
          </a:p>
        </p:txBody>
      </p:sp>
      <p:sp>
        <p:nvSpPr>
          <p:cNvPr id="12" name="Freeform 12"/>
          <p:cNvSpPr/>
          <p:nvPr/>
        </p:nvSpPr>
        <p:spPr>
          <a:xfrm rot="5400000" flipH="1">
            <a:off x="188619" y="8942962"/>
            <a:ext cx="1053282" cy="1868726"/>
          </a:xfrm>
          <a:custGeom>
            <a:avLst/>
            <a:gdLst/>
            <a:ahLst/>
            <a:cxnLst/>
            <a:rect l="l" t="t" r="r" b="b"/>
            <a:pathLst>
              <a:path w="1053282" h="1868726">
                <a:moveTo>
                  <a:pt x="1053283" y="0"/>
                </a:moveTo>
                <a:lnTo>
                  <a:pt x="0" y="0"/>
                </a:lnTo>
                <a:lnTo>
                  <a:pt x="0" y="1868726"/>
                </a:lnTo>
                <a:lnTo>
                  <a:pt x="1053283" y="1868726"/>
                </a:lnTo>
                <a:lnTo>
                  <a:pt x="105328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583976">
            <a:off x="16817195" y="8812501"/>
            <a:ext cx="2188043" cy="2188043"/>
          </a:xfrm>
          <a:custGeom>
            <a:avLst/>
            <a:gdLst/>
            <a:ahLst/>
            <a:cxnLst/>
            <a:rect l="l" t="t" r="r" b="b"/>
            <a:pathLst>
              <a:path w="2188043" h="2188043">
                <a:moveTo>
                  <a:pt x="0" y="0"/>
                </a:moveTo>
                <a:lnTo>
                  <a:pt x="2188043" y="0"/>
                </a:lnTo>
                <a:lnTo>
                  <a:pt x="2188043" y="2188043"/>
                </a:lnTo>
                <a:lnTo>
                  <a:pt x="0" y="21880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BD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1028700" y="3808524"/>
            <a:ext cx="5003885" cy="5449776"/>
          </a:xfrm>
          <a:custGeom>
            <a:avLst/>
            <a:gdLst/>
            <a:ahLst/>
            <a:cxnLst/>
            <a:rect l="l" t="t" r="r" b="b"/>
            <a:pathLst>
              <a:path w="5003885" h="5449776">
                <a:moveTo>
                  <a:pt x="0" y="0"/>
                </a:moveTo>
                <a:lnTo>
                  <a:pt x="5003885" y="0"/>
                </a:lnTo>
                <a:lnTo>
                  <a:pt x="5003885" y="5449776"/>
                </a:lnTo>
                <a:lnTo>
                  <a:pt x="0" y="54497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6642058" y="3808524"/>
            <a:ext cx="5003885" cy="5449776"/>
          </a:xfrm>
          <a:custGeom>
            <a:avLst/>
            <a:gdLst/>
            <a:ahLst/>
            <a:cxnLst/>
            <a:rect l="l" t="t" r="r" b="b"/>
            <a:pathLst>
              <a:path w="5003885" h="5449776">
                <a:moveTo>
                  <a:pt x="0" y="0"/>
                </a:moveTo>
                <a:lnTo>
                  <a:pt x="5003884" y="0"/>
                </a:lnTo>
                <a:lnTo>
                  <a:pt x="5003884" y="5449776"/>
                </a:lnTo>
                <a:lnTo>
                  <a:pt x="0" y="54497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2255415" y="3808524"/>
            <a:ext cx="5003885" cy="5449776"/>
          </a:xfrm>
          <a:custGeom>
            <a:avLst/>
            <a:gdLst/>
            <a:ahLst/>
            <a:cxnLst/>
            <a:rect l="l" t="t" r="r" b="b"/>
            <a:pathLst>
              <a:path w="5003885" h="5449776">
                <a:moveTo>
                  <a:pt x="0" y="0"/>
                </a:moveTo>
                <a:lnTo>
                  <a:pt x="5003885" y="0"/>
                </a:lnTo>
                <a:lnTo>
                  <a:pt x="5003885" y="5449776"/>
                </a:lnTo>
                <a:lnTo>
                  <a:pt x="0" y="54497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001191" y="895350"/>
            <a:ext cx="8285618" cy="1120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NGUYÊN NHÂN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58277" y="4083367"/>
            <a:ext cx="4393180" cy="4875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2799" i="1" dirty="0">
                <a:solidFill>
                  <a:srgbClr val="1E2125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     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Đa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số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gia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đình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hiện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nay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chỉ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có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một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con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và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tâm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lý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ba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mẹ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nghĩ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rằng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con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mình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còn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nhỏ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nên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làm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hết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tất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cả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các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việc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thay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con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dẫn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đến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đứa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không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biết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cách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tự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phục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vụ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mình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và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dần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dần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khiến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đứa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trở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nên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ỷ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lại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và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trông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chờ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vào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ba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mẹ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. </a:t>
            </a:r>
          </a:p>
          <a:p>
            <a:pPr algn="just">
              <a:lnSpc>
                <a:spcPts val="3499"/>
              </a:lnSpc>
            </a:pPr>
            <a:endParaRPr lang="en-US" sz="2799" dirty="0">
              <a:solidFill>
                <a:srgbClr val="1E2125"/>
              </a:solidFill>
              <a:latin typeface="Faustina"/>
              <a:ea typeface="Faustina"/>
              <a:cs typeface="Faustina"/>
              <a:sym typeface="Faustina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955803" y="4185517"/>
            <a:ext cx="4376395" cy="294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  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Khi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còn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ở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độ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tuổi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nhà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thì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tất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cả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các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hoạt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động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của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đều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do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giáo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viên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làm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nên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chưa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được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hình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thành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kĩ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năng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tự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phục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vụ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.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còn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ỷ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lại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vào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cô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giáo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</a:p>
        </p:txBody>
      </p:sp>
      <p:sp>
        <p:nvSpPr>
          <p:cNvPr id="8" name="Freeform 8"/>
          <p:cNvSpPr/>
          <p:nvPr/>
        </p:nvSpPr>
        <p:spPr>
          <a:xfrm rot="5400000" flipH="1">
            <a:off x="407722" y="8323937"/>
            <a:ext cx="1053282" cy="1868726"/>
          </a:xfrm>
          <a:custGeom>
            <a:avLst/>
            <a:gdLst/>
            <a:ahLst/>
            <a:cxnLst/>
            <a:rect l="l" t="t" r="r" b="b"/>
            <a:pathLst>
              <a:path w="1053282" h="1868726">
                <a:moveTo>
                  <a:pt x="1053282" y="0"/>
                </a:moveTo>
                <a:lnTo>
                  <a:pt x="0" y="0"/>
                </a:lnTo>
                <a:lnTo>
                  <a:pt x="0" y="1868726"/>
                </a:lnTo>
                <a:lnTo>
                  <a:pt x="1053282" y="1868726"/>
                </a:lnTo>
                <a:lnTo>
                  <a:pt x="105328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400000" flipH="1" flipV="1">
            <a:off x="16730440" y="8323937"/>
            <a:ext cx="1053282" cy="1868726"/>
          </a:xfrm>
          <a:custGeom>
            <a:avLst/>
            <a:gdLst/>
            <a:ahLst/>
            <a:cxnLst/>
            <a:rect l="l" t="t" r="r" b="b"/>
            <a:pathLst>
              <a:path w="1053282" h="1868726">
                <a:moveTo>
                  <a:pt x="1053282" y="1868726"/>
                </a:moveTo>
                <a:lnTo>
                  <a:pt x="0" y="1868726"/>
                </a:lnTo>
                <a:lnTo>
                  <a:pt x="0" y="0"/>
                </a:lnTo>
                <a:lnTo>
                  <a:pt x="1053282" y="0"/>
                </a:lnTo>
                <a:lnTo>
                  <a:pt x="1053282" y="186872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636542" y="4337917"/>
            <a:ext cx="4221016" cy="300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87"/>
              </a:lnSpc>
            </a:pPr>
            <a:r>
              <a:rPr lang="en-US" sz="2847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  </a:t>
            </a:r>
            <a:r>
              <a:rPr lang="en-US" sz="2847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Khả</a:t>
            </a:r>
            <a:r>
              <a:rPr lang="en-US" sz="2847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47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năng</a:t>
            </a:r>
            <a:r>
              <a:rPr lang="en-US" sz="2847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47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cầm</a:t>
            </a:r>
            <a:r>
              <a:rPr lang="en-US" sz="2847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47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nắm</a:t>
            </a:r>
            <a:r>
              <a:rPr lang="en-US" sz="2847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47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và</a:t>
            </a:r>
            <a:r>
              <a:rPr lang="en-US" sz="2847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47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phối</a:t>
            </a:r>
            <a:r>
              <a:rPr lang="en-US" sz="2847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47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hợp</a:t>
            </a:r>
            <a:r>
              <a:rPr lang="en-US" sz="2847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47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cử</a:t>
            </a:r>
            <a:r>
              <a:rPr lang="en-US" sz="2847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47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động</a:t>
            </a:r>
            <a:r>
              <a:rPr lang="en-US" sz="2847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47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của</a:t>
            </a:r>
            <a:r>
              <a:rPr lang="en-US" sz="2847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47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bàn</a:t>
            </a:r>
            <a:r>
              <a:rPr lang="en-US" sz="2847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47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tay</a:t>
            </a:r>
            <a:r>
              <a:rPr lang="en-US" sz="2847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, </a:t>
            </a:r>
            <a:r>
              <a:rPr lang="en-US" sz="2847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ngón</a:t>
            </a:r>
            <a:r>
              <a:rPr lang="en-US" sz="2847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47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tay</a:t>
            </a:r>
            <a:r>
              <a:rPr lang="en-US" sz="2847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47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còn</a:t>
            </a:r>
            <a:r>
              <a:rPr lang="en-US" sz="2847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47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yếu</a:t>
            </a:r>
            <a:r>
              <a:rPr lang="en-US" sz="2847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47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nên</a:t>
            </a:r>
            <a:r>
              <a:rPr lang="en-US" sz="2847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47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thao</a:t>
            </a:r>
            <a:r>
              <a:rPr lang="en-US" sz="2847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47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tác</a:t>
            </a:r>
            <a:r>
              <a:rPr lang="en-US" sz="2847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47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của</a:t>
            </a:r>
            <a:r>
              <a:rPr lang="en-US" sz="2847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47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847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47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còn</a:t>
            </a:r>
            <a:r>
              <a:rPr lang="en-US" sz="2847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47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vụng</a:t>
            </a:r>
            <a:r>
              <a:rPr lang="en-US" sz="2847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847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về</a:t>
            </a:r>
            <a:r>
              <a:rPr lang="en-US" sz="2847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.</a:t>
            </a:r>
          </a:p>
          <a:p>
            <a:pPr algn="just">
              <a:lnSpc>
                <a:spcPts val="3987"/>
              </a:lnSpc>
            </a:pPr>
            <a:endParaRPr lang="en-US" sz="2847" dirty="0">
              <a:solidFill>
                <a:srgbClr val="1E2125"/>
              </a:solidFill>
              <a:latin typeface="Faustina"/>
              <a:ea typeface="Faustina"/>
              <a:cs typeface="Faustina"/>
              <a:sym typeface="Faustina"/>
            </a:endParaRPr>
          </a:p>
        </p:txBody>
      </p:sp>
      <p:sp>
        <p:nvSpPr>
          <p:cNvPr id="11" name="Freeform 11"/>
          <p:cNvSpPr/>
          <p:nvPr/>
        </p:nvSpPr>
        <p:spPr>
          <a:xfrm rot="-7117690">
            <a:off x="-809360" y="-1913198"/>
            <a:ext cx="3050638" cy="5412422"/>
          </a:xfrm>
          <a:custGeom>
            <a:avLst/>
            <a:gdLst/>
            <a:ahLst/>
            <a:cxnLst/>
            <a:rect l="l" t="t" r="r" b="b"/>
            <a:pathLst>
              <a:path w="3050638" h="5412422">
                <a:moveTo>
                  <a:pt x="0" y="0"/>
                </a:moveTo>
                <a:lnTo>
                  <a:pt x="3050637" y="0"/>
                </a:lnTo>
                <a:lnTo>
                  <a:pt x="3050637" y="5412422"/>
                </a:lnTo>
                <a:lnTo>
                  <a:pt x="0" y="54124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765038">
            <a:off x="15595708" y="9460"/>
            <a:ext cx="4349796" cy="2187412"/>
          </a:xfrm>
          <a:custGeom>
            <a:avLst/>
            <a:gdLst/>
            <a:ahLst/>
            <a:cxnLst/>
            <a:rect l="l" t="t" r="r" b="b"/>
            <a:pathLst>
              <a:path w="4349796" h="2187412">
                <a:moveTo>
                  <a:pt x="0" y="0"/>
                </a:moveTo>
                <a:lnTo>
                  <a:pt x="4349796" y="0"/>
                </a:lnTo>
                <a:lnTo>
                  <a:pt x="4349796" y="2187412"/>
                </a:lnTo>
                <a:lnTo>
                  <a:pt x="0" y="21874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BF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514480"/>
            <a:ext cx="16882516" cy="1694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92"/>
              </a:lnSpc>
            </a:pPr>
            <a:r>
              <a:rPr lang="en-US" sz="4922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4922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Bảng</a:t>
            </a:r>
            <a:r>
              <a:rPr lang="en-US" sz="4922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4922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khảo</a:t>
            </a:r>
            <a:r>
              <a:rPr lang="en-US" sz="4922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4922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sát</a:t>
            </a:r>
            <a:r>
              <a:rPr lang="en-US" sz="4922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4922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việc</a:t>
            </a:r>
            <a:r>
              <a:rPr lang="en-US" sz="4922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4922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thực</a:t>
            </a:r>
            <a:r>
              <a:rPr lang="en-US" sz="4922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4922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hiện</a:t>
            </a:r>
            <a:r>
              <a:rPr lang="en-US" sz="4922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4922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kĩ</a:t>
            </a:r>
            <a:r>
              <a:rPr lang="en-US" sz="4922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4922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năng</a:t>
            </a:r>
            <a:r>
              <a:rPr lang="en-US" sz="4922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4922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tự</a:t>
            </a:r>
            <a:r>
              <a:rPr lang="en-US" sz="4922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4922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phục</a:t>
            </a:r>
            <a:r>
              <a:rPr lang="en-US" sz="4922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4922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vụ</a:t>
            </a:r>
            <a:r>
              <a:rPr lang="en-US" sz="4922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ở </a:t>
            </a:r>
            <a:r>
              <a:rPr lang="en-US" sz="4922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lớp</a:t>
            </a:r>
            <a:r>
              <a:rPr lang="en-US" sz="4922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4922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Mầm</a:t>
            </a:r>
            <a:r>
              <a:rPr lang="en-US" sz="4922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1</a:t>
            </a:r>
          </a:p>
          <a:p>
            <a:pPr algn="l">
              <a:lnSpc>
                <a:spcPts val="6892"/>
              </a:lnSpc>
            </a:pPr>
            <a:endParaRPr lang="en-US" sz="4922" b="1" dirty="0">
              <a:solidFill>
                <a:srgbClr val="1E2125"/>
              </a:solidFill>
              <a:latin typeface="Faustina Bold"/>
              <a:ea typeface="Faustina Bold"/>
              <a:cs typeface="Faustina Bold"/>
              <a:sym typeface="Faustina Bold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1441840" y="4252492"/>
            <a:ext cx="2470540" cy="2425621"/>
          </a:xfrm>
          <a:custGeom>
            <a:avLst/>
            <a:gdLst/>
            <a:ahLst/>
            <a:cxnLst/>
            <a:rect l="l" t="t" r="r" b="b"/>
            <a:pathLst>
              <a:path w="2470540" h="2425621">
                <a:moveTo>
                  <a:pt x="0" y="0"/>
                </a:moveTo>
                <a:lnTo>
                  <a:pt x="2470540" y="0"/>
                </a:lnTo>
                <a:lnTo>
                  <a:pt x="2470540" y="2425621"/>
                </a:lnTo>
                <a:lnTo>
                  <a:pt x="0" y="24256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9091558">
            <a:off x="-994139" y="8921096"/>
            <a:ext cx="3018944" cy="1518157"/>
          </a:xfrm>
          <a:custGeom>
            <a:avLst/>
            <a:gdLst/>
            <a:ahLst/>
            <a:cxnLst/>
            <a:rect l="l" t="t" r="r" b="b"/>
            <a:pathLst>
              <a:path w="3018944" h="1518157">
                <a:moveTo>
                  <a:pt x="0" y="0"/>
                </a:moveTo>
                <a:lnTo>
                  <a:pt x="3018944" y="0"/>
                </a:lnTo>
                <a:lnTo>
                  <a:pt x="3018944" y="1518158"/>
                </a:lnTo>
                <a:lnTo>
                  <a:pt x="0" y="15181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583976">
            <a:off x="16817195" y="8812501"/>
            <a:ext cx="2188043" cy="2188043"/>
          </a:xfrm>
          <a:custGeom>
            <a:avLst/>
            <a:gdLst/>
            <a:ahLst/>
            <a:cxnLst/>
            <a:rect l="l" t="t" r="r" b="b"/>
            <a:pathLst>
              <a:path w="2188043" h="2188043">
                <a:moveTo>
                  <a:pt x="0" y="0"/>
                </a:moveTo>
                <a:lnTo>
                  <a:pt x="2188043" y="0"/>
                </a:lnTo>
                <a:lnTo>
                  <a:pt x="2188043" y="2188043"/>
                </a:lnTo>
                <a:lnTo>
                  <a:pt x="0" y="21880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700000">
            <a:off x="-1094022" y="-828284"/>
            <a:ext cx="2188043" cy="2188043"/>
          </a:xfrm>
          <a:custGeom>
            <a:avLst/>
            <a:gdLst/>
            <a:ahLst/>
            <a:cxnLst/>
            <a:rect l="l" t="t" r="r" b="b"/>
            <a:pathLst>
              <a:path w="2188043" h="2188043">
                <a:moveTo>
                  <a:pt x="0" y="0"/>
                </a:moveTo>
                <a:lnTo>
                  <a:pt x="2188044" y="0"/>
                </a:lnTo>
                <a:lnTo>
                  <a:pt x="2188044" y="2188043"/>
                </a:lnTo>
                <a:lnTo>
                  <a:pt x="0" y="2188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1028700" y="1483223"/>
          <a:ext cx="15721952" cy="8334374"/>
        </p:xfrm>
        <a:graphic>
          <a:graphicData uri="http://schemas.openxmlformats.org/drawingml/2006/table">
            <a:tbl>
              <a:tblPr/>
              <a:tblGrid>
                <a:gridCol w="5803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6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83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5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392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58223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endParaRPr lang="en-US" sz="1100" dirty="0"/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499" b="1" dirty="0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  </a:t>
                      </a:r>
                      <a:r>
                        <a:rPr lang="en-US" sz="2499" b="1" dirty="0" err="1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Nội</a:t>
                      </a:r>
                      <a:r>
                        <a:rPr lang="en-US" sz="2499" b="1" dirty="0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 dung</a:t>
                      </a:r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499" b="1" dirty="0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 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B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499" b="1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  Số trẻ</a:t>
                      </a:r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499" b="1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  thực hiện được</a:t>
                      </a:r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499" b="1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 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B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499" b="1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  Tỷ lệ</a:t>
                      </a:r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499" b="1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  %</a:t>
                      </a:r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499" b="1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 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B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499" b="1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  Số trẻ</a:t>
                      </a:r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499" b="1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  chưa thực hiện được</a:t>
                      </a:r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499" b="1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 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B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499" b="1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  Tỷ lệ</a:t>
                      </a:r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499" b="1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  %</a:t>
                      </a:r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499" b="1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 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BF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1511">
                <a:tc>
                  <a:txBody>
                    <a:bodyPr/>
                    <a:lstStyle/>
                    <a:p>
                      <a:pPr algn="just">
                        <a:lnSpc>
                          <a:spcPts val="3359"/>
                        </a:lnSpc>
                        <a:defRPr/>
                      </a:pPr>
                      <a:endParaRPr lang="en-US" sz="1100"/>
                    </a:p>
                    <a:p>
                      <a:pPr algn="just">
                        <a:lnSpc>
                          <a:spcPts val="3359"/>
                        </a:lnSpc>
                      </a:pPr>
                      <a:r>
                        <a:rPr lang="en-US" sz="2399" b="1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  -  Biết tự lấy- cất đồ dùng, đồ chơi đúng nơi</a:t>
                      </a:r>
                    </a:p>
                    <a:p>
                      <a:pPr algn="just">
                        <a:lnSpc>
                          <a:spcPts val="3359"/>
                        </a:lnSpc>
                      </a:pPr>
                      <a:r>
                        <a:rPr lang="en-US" sz="2399" b="1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  qui định</a:t>
                      </a:r>
                    </a:p>
                    <a:p>
                      <a:pPr algn="just">
                        <a:lnSpc>
                          <a:spcPts val="3359"/>
                        </a:lnSpc>
                      </a:pPr>
                      <a:r>
                        <a:rPr lang="en-US" sz="2399" b="1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 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B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5/26</a:t>
                      </a:r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B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19,23%</a:t>
                      </a:r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B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21/26</a:t>
                      </a:r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B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80,77%</a:t>
                      </a:r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BF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4880">
                <a:tc>
                  <a:txBody>
                    <a:bodyPr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3359"/>
                        </a:lnSpc>
                      </a:pPr>
                      <a:r>
                        <a:rPr lang="en-US" sz="2399" b="1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  -  Biết tự rửa tay</a:t>
                      </a:r>
                    </a:p>
                    <a:p>
                      <a:pPr algn="l">
                        <a:lnSpc>
                          <a:spcPts val="3359"/>
                        </a:lnSpc>
                      </a:pPr>
                      <a:r>
                        <a:rPr lang="en-US" sz="2399" b="1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 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B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6/26</a:t>
                      </a:r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B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23,08%</a:t>
                      </a:r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B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20/26</a:t>
                      </a:r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B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76,92%</a:t>
                      </a:r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BF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4880">
                <a:tc>
                  <a:txBody>
                    <a:bodyPr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3359"/>
                        </a:lnSpc>
                      </a:pPr>
                      <a:r>
                        <a:rPr lang="en-US" sz="2399" b="1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  - Trẻ biết tự cởi- mặc quần </a:t>
                      </a:r>
                    </a:p>
                    <a:p>
                      <a:pPr algn="l">
                        <a:lnSpc>
                          <a:spcPts val="3359"/>
                        </a:lnSpc>
                      </a:pPr>
                      <a:r>
                        <a:rPr lang="en-US" sz="2399" b="1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 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B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8/26</a:t>
                      </a:r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B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30,77%</a:t>
                      </a:r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B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18/26</a:t>
                      </a:r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B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69,23%</a:t>
                      </a:r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BF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44880">
                <a:tc>
                  <a:txBody>
                    <a:bodyPr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3359"/>
                        </a:lnSpc>
                      </a:pPr>
                      <a:r>
                        <a:rPr lang="en-US" sz="2399" b="1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  - Biết tự múc cơm </a:t>
                      </a:r>
                    </a:p>
                    <a:p>
                      <a:pPr algn="l">
                        <a:lnSpc>
                          <a:spcPts val="3359"/>
                        </a:lnSpc>
                      </a:pPr>
                      <a:r>
                        <a:rPr lang="en-US" sz="2399" b="1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 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B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9/26</a:t>
                      </a:r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B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34,62%</a:t>
                      </a:r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B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17/26</a:t>
                      </a:r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B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endParaRPr lang="en-US" sz="1100" dirty="0"/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 dirty="0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65,38%</a:t>
                      </a:r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 dirty="0">
                          <a:solidFill>
                            <a:srgbClr val="000000"/>
                          </a:solidFill>
                          <a:latin typeface="Faustina"/>
                          <a:ea typeface="Faustina"/>
                          <a:cs typeface="Faustina"/>
                          <a:sym typeface="Faustina"/>
                        </a:rPr>
                        <a:t> 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BF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B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549422" y="127739"/>
            <a:ext cx="11560747" cy="1120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2.BIỆN PHÁP ĐÃ THỰC HIỆN</a:t>
            </a:r>
          </a:p>
        </p:txBody>
      </p:sp>
      <p:sp>
        <p:nvSpPr>
          <p:cNvPr id="3" name="Freeform 3"/>
          <p:cNvSpPr/>
          <p:nvPr/>
        </p:nvSpPr>
        <p:spPr>
          <a:xfrm rot="9825807">
            <a:off x="15589667" y="9190726"/>
            <a:ext cx="3710839" cy="2192548"/>
          </a:xfrm>
          <a:custGeom>
            <a:avLst/>
            <a:gdLst/>
            <a:ahLst/>
            <a:cxnLst/>
            <a:rect l="l" t="t" r="r" b="b"/>
            <a:pathLst>
              <a:path w="3710839" h="2192548">
                <a:moveTo>
                  <a:pt x="0" y="0"/>
                </a:moveTo>
                <a:lnTo>
                  <a:pt x="3710839" y="0"/>
                </a:lnTo>
                <a:lnTo>
                  <a:pt x="3710839" y="2192548"/>
                </a:lnTo>
                <a:lnTo>
                  <a:pt x="0" y="21925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440539">
            <a:off x="15812580" y="-544842"/>
            <a:ext cx="2260649" cy="4010828"/>
          </a:xfrm>
          <a:custGeom>
            <a:avLst/>
            <a:gdLst/>
            <a:ahLst/>
            <a:cxnLst/>
            <a:rect l="l" t="t" r="r" b="b"/>
            <a:pathLst>
              <a:path w="2260649" h="4010828">
                <a:moveTo>
                  <a:pt x="0" y="0"/>
                </a:moveTo>
                <a:lnTo>
                  <a:pt x="2260648" y="0"/>
                </a:lnTo>
                <a:lnTo>
                  <a:pt x="2260648" y="4010828"/>
                </a:lnTo>
                <a:lnTo>
                  <a:pt x="0" y="4010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87894" y="2583297"/>
            <a:ext cx="4150638" cy="6675003"/>
          </a:xfrm>
          <a:custGeom>
            <a:avLst/>
            <a:gdLst/>
            <a:ahLst/>
            <a:cxnLst/>
            <a:rect l="l" t="t" r="r" b="b"/>
            <a:pathLst>
              <a:path w="4150638" h="6675003">
                <a:moveTo>
                  <a:pt x="0" y="0"/>
                </a:moveTo>
                <a:lnTo>
                  <a:pt x="4150639" y="0"/>
                </a:lnTo>
                <a:lnTo>
                  <a:pt x="4150639" y="6675003"/>
                </a:lnTo>
                <a:lnTo>
                  <a:pt x="0" y="66750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982472" y="2583297"/>
            <a:ext cx="4150638" cy="6675003"/>
          </a:xfrm>
          <a:custGeom>
            <a:avLst/>
            <a:gdLst/>
            <a:ahLst/>
            <a:cxnLst/>
            <a:rect l="l" t="t" r="r" b="b"/>
            <a:pathLst>
              <a:path w="4150638" h="6675003">
                <a:moveTo>
                  <a:pt x="0" y="0"/>
                </a:moveTo>
                <a:lnTo>
                  <a:pt x="4150638" y="0"/>
                </a:lnTo>
                <a:lnTo>
                  <a:pt x="4150638" y="6675003"/>
                </a:lnTo>
                <a:lnTo>
                  <a:pt x="0" y="66750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572981" y="2583297"/>
            <a:ext cx="4150638" cy="6675003"/>
          </a:xfrm>
          <a:custGeom>
            <a:avLst/>
            <a:gdLst/>
            <a:ahLst/>
            <a:cxnLst/>
            <a:rect l="l" t="t" r="r" b="b"/>
            <a:pathLst>
              <a:path w="4150638" h="6675003">
                <a:moveTo>
                  <a:pt x="0" y="0"/>
                </a:moveTo>
                <a:lnTo>
                  <a:pt x="4150638" y="0"/>
                </a:lnTo>
                <a:lnTo>
                  <a:pt x="4150638" y="6675003"/>
                </a:lnTo>
                <a:lnTo>
                  <a:pt x="0" y="66750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566944" y="3761317"/>
            <a:ext cx="3809342" cy="3704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66"/>
              </a:lnSpc>
            </a:pPr>
            <a:r>
              <a:rPr lang="en-US" sz="3547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547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1</a:t>
            </a:r>
            <a:r>
              <a:rPr lang="en-US" sz="3547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. </a:t>
            </a:r>
            <a:r>
              <a:rPr lang="en-US" sz="3547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Rèn</a:t>
            </a:r>
            <a:r>
              <a:rPr lang="en-US" sz="3547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547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luyện</a:t>
            </a:r>
            <a:r>
              <a:rPr lang="en-US" sz="3547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547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kỹ</a:t>
            </a:r>
            <a:r>
              <a:rPr lang="en-US" sz="3547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547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năng</a:t>
            </a:r>
            <a:r>
              <a:rPr lang="en-US" sz="3547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547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tự</a:t>
            </a:r>
            <a:r>
              <a:rPr lang="en-US" sz="3547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547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phục</a:t>
            </a:r>
            <a:r>
              <a:rPr lang="en-US" sz="3547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547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vụ</a:t>
            </a:r>
            <a:r>
              <a:rPr lang="en-US" sz="3547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547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cho</a:t>
            </a:r>
            <a:r>
              <a:rPr lang="en-US" sz="3547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547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3547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547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thông</a:t>
            </a:r>
            <a:r>
              <a:rPr lang="en-US" sz="3547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qua </a:t>
            </a:r>
            <a:r>
              <a:rPr lang="en-US" sz="3547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các</a:t>
            </a:r>
            <a:r>
              <a:rPr lang="en-US" sz="3547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547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hoạt</a:t>
            </a:r>
            <a:r>
              <a:rPr lang="en-US" sz="3547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547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động</a:t>
            </a:r>
            <a:r>
              <a:rPr lang="en-US" sz="3547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547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trong</a:t>
            </a:r>
            <a:r>
              <a:rPr lang="en-US" sz="3547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547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ngày</a:t>
            </a:r>
            <a:r>
              <a:rPr lang="en-US" sz="3547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.</a:t>
            </a:r>
          </a:p>
          <a:p>
            <a:pPr algn="ctr">
              <a:lnSpc>
                <a:spcPts val="4557"/>
              </a:lnSpc>
            </a:pPr>
            <a:endParaRPr lang="en-US" sz="3547" dirty="0">
              <a:solidFill>
                <a:srgbClr val="1E2125"/>
              </a:solidFill>
              <a:latin typeface="Faustina"/>
              <a:ea typeface="Faustina"/>
              <a:cs typeface="Faustina"/>
              <a:sym typeface="Faustina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125866" y="3770842"/>
            <a:ext cx="3794200" cy="3738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69"/>
              </a:lnSpc>
            </a:pPr>
            <a:r>
              <a:rPr lang="en-US" sz="354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549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2.</a:t>
            </a:r>
            <a:r>
              <a:rPr lang="en-US" sz="354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54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Đưa</a:t>
            </a:r>
            <a:r>
              <a:rPr lang="en-US" sz="354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54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nội</a:t>
            </a:r>
            <a:r>
              <a:rPr lang="en-US" sz="354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dung </a:t>
            </a:r>
            <a:r>
              <a:rPr lang="en-US" sz="354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rèn</a:t>
            </a:r>
            <a:r>
              <a:rPr lang="en-US" sz="354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54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luyện</a:t>
            </a:r>
            <a:r>
              <a:rPr lang="en-US" sz="354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54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kỹ</a:t>
            </a:r>
            <a:r>
              <a:rPr lang="en-US" sz="354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54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năng</a:t>
            </a:r>
            <a:r>
              <a:rPr lang="en-US" sz="354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54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tự</a:t>
            </a:r>
            <a:r>
              <a:rPr lang="en-US" sz="354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54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phục</a:t>
            </a:r>
            <a:r>
              <a:rPr lang="en-US" sz="354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54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vụ</a:t>
            </a:r>
            <a:r>
              <a:rPr lang="en-US" sz="354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54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vào</a:t>
            </a:r>
            <a:r>
              <a:rPr lang="en-US" sz="354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54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tiêu</a:t>
            </a:r>
            <a:r>
              <a:rPr lang="en-US" sz="354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54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chuẩn</a:t>
            </a:r>
            <a:r>
              <a:rPr lang="en-US" sz="354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54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bé</a:t>
            </a:r>
            <a:r>
              <a:rPr lang="en-US" sz="354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54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ngoan</a:t>
            </a:r>
            <a:r>
              <a:rPr lang="en-US" sz="354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54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hàng</a:t>
            </a:r>
            <a:r>
              <a:rPr lang="en-US" sz="354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54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ngày</a:t>
            </a:r>
            <a:r>
              <a:rPr lang="en-US" sz="354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.</a:t>
            </a:r>
          </a:p>
          <a:p>
            <a:pPr algn="ctr">
              <a:lnSpc>
                <a:spcPts val="4934"/>
              </a:lnSpc>
            </a:pPr>
            <a:endParaRPr lang="en-US" sz="3549" dirty="0">
              <a:solidFill>
                <a:srgbClr val="1E2125"/>
              </a:solidFill>
              <a:latin typeface="Faustina"/>
              <a:ea typeface="Faustina"/>
              <a:cs typeface="Faustina"/>
              <a:sym typeface="Faustina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2690603" y="3780367"/>
            <a:ext cx="3915395" cy="2395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95"/>
              </a:lnSpc>
            </a:pPr>
            <a:r>
              <a:rPr lang="en-US" sz="3425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425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3.</a:t>
            </a:r>
            <a:r>
              <a:rPr lang="en-US" sz="3425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425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Phối</a:t>
            </a:r>
            <a:r>
              <a:rPr lang="en-US" sz="3425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425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hợp</a:t>
            </a:r>
            <a:r>
              <a:rPr lang="en-US" sz="3425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425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với</a:t>
            </a:r>
            <a:r>
              <a:rPr lang="en-US" sz="3425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425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gia</a:t>
            </a:r>
            <a:r>
              <a:rPr lang="en-US" sz="3425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425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đình</a:t>
            </a:r>
            <a:r>
              <a:rPr lang="en-US" sz="3425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425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để</a:t>
            </a:r>
            <a:r>
              <a:rPr lang="en-US" sz="3425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425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rèn</a:t>
            </a:r>
            <a:r>
              <a:rPr lang="en-US" sz="3425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425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các</a:t>
            </a:r>
            <a:r>
              <a:rPr lang="en-US" sz="3425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425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kĩ</a:t>
            </a:r>
            <a:r>
              <a:rPr lang="en-US" sz="3425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425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năng</a:t>
            </a:r>
            <a:r>
              <a:rPr lang="en-US" sz="3425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425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tự</a:t>
            </a:r>
            <a:r>
              <a:rPr lang="en-US" sz="3425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425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phục</a:t>
            </a:r>
            <a:r>
              <a:rPr lang="en-US" sz="3425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425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vụ</a:t>
            </a:r>
            <a:r>
              <a:rPr lang="en-US" sz="3425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425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cho</a:t>
            </a:r>
            <a:r>
              <a:rPr lang="en-US" sz="3425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425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endParaRPr lang="en-US" sz="3425" dirty="0">
              <a:solidFill>
                <a:srgbClr val="1E2125"/>
              </a:solidFill>
              <a:latin typeface="Faustina"/>
              <a:ea typeface="Faustina"/>
              <a:cs typeface="Faustina"/>
              <a:sym typeface="Faustina"/>
            </a:endParaRPr>
          </a:p>
        </p:txBody>
      </p:sp>
      <p:sp>
        <p:nvSpPr>
          <p:cNvPr id="11" name="Freeform 11"/>
          <p:cNvSpPr/>
          <p:nvPr/>
        </p:nvSpPr>
        <p:spPr>
          <a:xfrm rot="2700000">
            <a:off x="-637498" y="-554370"/>
            <a:ext cx="2188043" cy="2188043"/>
          </a:xfrm>
          <a:custGeom>
            <a:avLst/>
            <a:gdLst/>
            <a:ahLst/>
            <a:cxnLst/>
            <a:rect l="l" t="t" r="r" b="b"/>
            <a:pathLst>
              <a:path w="2188043" h="2188043">
                <a:moveTo>
                  <a:pt x="0" y="0"/>
                </a:moveTo>
                <a:lnTo>
                  <a:pt x="2188044" y="0"/>
                </a:lnTo>
                <a:lnTo>
                  <a:pt x="2188044" y="2188044"/>
                </a:lnTo>
                <a:lnTo>
                  <a:pt x="0" y="21880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BD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2610" y="9477375"/>
            <a:ext cx="1759605" cy="722762"/>
          </a:xfrm>
          <a:custGeom>
            <a:avLst/>
            <a:gdLst/>
            <a:ahLst/>
            <a:cxnLst/>
            <a:rect l="l" t="t" r="r" b="b"/>
            <a:pathLst>
              <a:path w="1759605" h="722762">
                <a:moveTo>
                  <a:pt x="0" y="0"/>
                </a:moveTo>
                <a:lnTo>
                  <a:pt x="1759604" y="0"/>
                </a:lnTo>
                <a:lnTo>
                  <a:pt x="1759604" y="722762"/>
                </a:lnTo>
                <a:lnTo>
                  <a:pt x="0" y="7227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936047" y="1743532"/>
            <a:ext cx="1133465" cy="1112856"/>
          </a:xfrm>
          <a:custGeom>
            <a:avLst/>
            <a:gdLst/>
            <a:ahLst/>
            <a:cxnLst/>
            <a:rect l="l" t="t" r="r" b="b"/>
            <a:pathLst>
              <a:path w="1133465" h="1112856">
                <a:moveTo>
                  <a:pt x="0" y="0"/>
                </a:moveTo>
                <a:lnTo>
                  <a:pt x="1133465" y="0"/>
                </a:lnTo>
                <a:lnTo>
                  <a:pt x="1133465" y="1112856"/>
                </a:lnTo>
                <a:lnTo>
                  <a:pt x="0" y="1112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82610" y="-97561"/>
            <a:ext cx="18105390" cy="1810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2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2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Biện</a:t>
            </a:r>
            <a:r>
              <a:rPr lang="en-US" sz="52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2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pháp</a:t>
            </a:r>
            <a:r>
              <a:rPr lang="en-US" sz="52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1: </a:t>
            </a:r>
            <a:r>
              <a:rPr lang="en-US" sz="52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rèn</a:t>
            </a:r>
            <a:r>
              <a:rPr lang="en-US" sz="52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2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luyện</a:t>
            </a:r>
            <a:r>
              <a:rPr lang="en-US" sz="52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2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kỹ</a:t>
            </a:r>
            <a:r>
              <a:rPr lang="en-US" sz="52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2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năng</a:t>
            </a:r>
            <a:r>
              <a:rPr lang="en-US" sz="52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2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tự</a:t>
            </a:r>
            <a:r>
              <a:rPr lang="en-US" sz="52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2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phục</a:t>
            </a:r>
            <a:r>
              <a:rPr lang="en-US" sz="52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2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vụ</a:t>
            </a:r>
            <a:r>
              <a:rPr lang="en-US" sz="52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2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cho</a:t>
            </a:r>
            <a:r>
              <a:rPr lang="en-US" sz="52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2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trẻ</a:t>
            </a:r>
            <a:r>
              <a:rPr lang="en-US" sz="52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2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thông</a:t>
            </a:r>
            <a:r>
              <a:rPr lang="en-US" sz="52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qua </a:t>
            </a:r>
            <a:r>
              <a:rPr lang="en-US" sz="52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các</a:t>
            </a:r>
            <a:r>
              <a:rPr lang="en-US" sz="52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2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hoạt</a:t>
            </a:r>
            <a:r>
              <a:rPr lang="en-US" sz="52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2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động</a:t>
            </a:r>
            <a:r>
              <a:rPr lang="en-US" sz="52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2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trong</a:t>
            </a:r>
            <a:r>
              <a:rPr lang="en-US" sz="52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2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ngày</a:t>
            </a:r>
            <a:endParaRPr lang="en-US" sz="5200" b="1" dirty="0">
              <a:solidFill>
                <a:srgbClr val="1E2125"/>
              </a:solidFill>
              <a:latin typeface="Faustina Bold"/>
              <a:ea typeface="Faustina Bold"/>
              <a:cs typeface="Faustina Bold"/>
              <a:sym typeface="Faustina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8934010" y="2856388"/>
            <a:ext cx="8002037" cy="6401912"/>
          </a:xfrm>
          <a:custGeom>
            <a:avLst/>
            <a:gdLst/>
            <a:ahLst/>
            <a:cxnLst/>
            <a:rect l="l" t="t" r="r" b="b"/>
            <a:pathLst>
              <a:path w="8002037" h="6401912">
                <a:moveTo>
                  <a:pt x="0" y="0"/>
                </a:moveTo>
                <a:lnTo>
                  <a:pt x="8002037" y="0"/>
                </a:lnTo>
                <a:lnTo>
                  <a:pt x="8002037" y="6401912"/>
                </a:lnTo>
                <a:lnTo>
                  <a:pt x="0" y="64019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367" b="-1367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82610" y="1785604"/>
            <a:ext cx="5668685" cy="854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501" lvl="1" indent="-539750" algn="ctr">
              <a:lnSpc>
                <a:spcPts val="7000"/>
              </a:lnSpc>
              <a:buFont typeface="Arial"/>
              <a:buChar char="•"/>
            </a:pPr>
            <a:r>
              <a:rPr lang="en-US" sz="50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Giờ</a:t>
            </a:r>
            <a:r>
              <a:rPr lang="en-US" sz="50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0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đón</a:t>
            </a:r>
            <a:r>
              <a:rPr lang="en-US" sz="50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, </a:t>
            </a:r>
            <a:r>
              <a:rPr lang="en-US" sz="50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trả</a:t>
            </a:r>
            <a:r>
              <a:rPr lang="en-US" sz="50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0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trẻ</a:t>
            </a:r>
            <a:r>
              <a:rPr lang="en-US" sz="50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</a:p>
        </p:txBody>
      </p:sp>
      <p:sp>
        <p:nvSpPr>
          <p:cNvPr id="7" name="Freeform 7"/>
          <p:cNvSpPr/>
          <p:nvPr/>
        </p:nvSpPr>
        <p:spPr>
          <a:xfrm>
            <a:off x="16936047" y="5222702"/>
            <a:ext cx="1133465" cy="1112856"/>
          </a:xfrm>
          <a:custGeom>
            <a:avLst/>
            <a:gdLst/>
            <a:ahLst/>
            <a:cxnLst/>
            <a:rect l="l" t="t" r="r" b="b"/>
            <a:pathLst>
              <a:path w="1133465" h="1112856">
                <a:moveTo>
                  <a:pt x="0" y="0"/>
                </a:moveTo>
                <a:lnTo>
                  <a:pt x="1133465" y="0"/>
                </a:lnTo>
                <a:lnTo>
                  <a:pt x="1133465" y="1112856"/>
                </a:lnTo>
                <a:lnTo>
                  <a:pt x="0" y="1112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936047" y="8701872"/>
            <a:ext cx="1133465" cy="1112856"/>
          </a:xfrm>
          <a:custGeom>
            <a:avLst/>
            <a:gdLst/>
            <a:ahLst/>
            <a:cxnLst/>
            <a:rect l="l" t="t" r="r" b="b"/>
            <a:pathLst>
              <a:path w="1133465" h="1112856">
                <a:moveTo>
                  <a:pt x="0" y="0"/>
                </a:moveTo>
                <a:lnTo>
                  <a:pt x="1133465" y="0"/>
                </a:lnTo>
                <a:lnTo>
                  <a:pt x="1133465" y="1112856"/>
                </a:lnTo>
                <a:lnTo>
                  <a:pt x="0" y="1112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56524" y="3277966"/>
            <a:ext cx="8161738" cy="4928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      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Để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giúp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dễ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nhớ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và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nhận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ra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được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đâu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là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hộc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tủ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của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mình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và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của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bạn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thì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mỗi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hộc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tủ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tôi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đều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dán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kí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hiệu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theo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màu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sắc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và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số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của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,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điều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này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không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những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giúp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dễ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nhớ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mà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còn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giúp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ôn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luyện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về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chữ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số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và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màu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sắc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.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Đến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chiều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khi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phụ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huynh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đón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về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thì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cô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trực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tiếp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đến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bên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cạnh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để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nhắc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nhở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và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chỉ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cho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vị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trí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hộc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tủ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của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mình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.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Việc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này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được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sẽ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thực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hiện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lặp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đi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lặp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lại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trong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suốt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một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tuần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đầu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.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Đến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khi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nhận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thấy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đã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biết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tự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mình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lấy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-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cất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được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đồ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dùng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cá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nhân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đúng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theo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quy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định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thì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cô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chỉ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đứng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quan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sát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và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nhắc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nhở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trẻ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tự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2799" dirty="0" err="1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làm</a:t>
            </a:r>
            <a:r>
              <a:rPr lang="en-US" sz="2799" dirty="0">
                <a:solidFill>
                  <a:srgbClr val="1E2125"/>
                </a:solidFill>
                <a:latin typeface="Faustina"/>
                <a:ea typeface="Faustina"/>
                <a:cs typeface="Faustina"/>
                <a:sym typeface="Faustina"/>
              </a:rPr>
              <a:t>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BF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8910" y="4832067"/>
            <a:ext cx="6419037" cy="4426233"/>
          </a:xfrm>
          <a:custGeom>
            <a:avLst/>
            <a:gdLst/>
            <a:ahLst/>
            <a:cxnLst/>
            <a:rect l="l" t="t" r="r" b="b"/>
            <a:pathLst>
              <a:path w="6419037" h="4426233">
                <a:moveTo>
                  <a:pt x="0" y="0"/>
                </a:moveTo>
                <a:lnTo>
                  <a:pt x="6419038" y="0"/>
                </a:lnTo>
                <a:lnTo>
                  <a:pt x="6419038" y="4426233"/>
                </a:lnTo>
                <a:lnTo>
                  <a:pt x="0" y="44262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383" b="-438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35527" y="228451"/>
            <a:ext cx="6754742" cy="4336786"/>
          </a:xfrm>
          <a:custGeom>
            <a:avLst/>
            <a:gdLst/>
            <a:ahLst/>
            <a:cxnLst/>
            <a:rect l="l" t="t" r="r" b="b"/>
            <a:pathLst>
              <a:path w="6754742" h="4336786">
                <a:moveTo>
                  <a:pt x="0" y="0"/>
                </a:moveTo>
                <a:lnTo>
                  <a:pt x="6754742" y="0"/>
                </a:lnTo>
                <a:lnTo>
                  <a:pt x="6754742" y="4336785"/>
                </a:lnTo>
                <a:lnTo>
                  <a:pt x="0" y="43367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407" b="-840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666120" y="244531"/>
            <a:ext cx="5435590" cy="4304624"/>
          </a:xfrm>
          <a:custGeom>
            <a:avLst/>
            <a:gdLst/>
            <a:ahLst/>
            <a:cxnLst/>
            <a:rect l="l" t="t" r="r" b="b"/>
            <a:pathLst>
              <a:path w="5435590" h="4304624">
                <a:moveTo>
                  <a:pt x="0" y="0"/>
                </a:moveTo>
                <a:lnTo>
                  <a:pt x="5435590" y="0"/>
                </a:lnTo>
                <a:lnTo>
                  <a:pt x="5435590" y="4304624"/>
                </a:lnTo>
                <a:lnTo>
                  <a:pt x="0" y="43046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8678" b="-3968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336463" y="8474884"/>
            <a:ext cx="1845674" cy="1812116"/>
          </a:xfrm>
          <a:custGeom>
            <a:avLst/>
            <a:gdLst/>
            <a:ahLst/>
            <a:cxnLst/>
            <a:rect l="l" t="t" r="r" b="b"/>
            <a:pathLst>
              <a:path w="1845674" h="1812116">
                <a:moveTo>
                  <a:pt x="0" y="0"/>
                </a:moveTo>
                <a:lnTo>
                  <a:pt x="1845674" y="0"/>
                </a:lnTo>
                <a:lnTo>
                  <a:pt x="1845674" y="1812116"/>
                </a:lnTo>
                <a:lnTo>
                  <a:pt x="0" y="18121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9413264">
            <a:off x="-13468" y="298887"/>
            <a:ext cx="2283025" cy="1348924"/>
          </a:xfrm>
          <a:custGeom>
            <a:avLst/>
            <a:gdLst/>
            <a:ahLst/>
            <a:cxnLst/>
            <a:rect l="l" t="t" r="r" b="b"/>
            <a:pathLst>
              <a:path w="2283025" h="1348924">
                <a:moveTo>
                  <a:pt x="0" y="0"/>
                </a:moveTo>
                <a:lnTo>
                  <a:pt x="2283024" y="0"/>
                </a:lnTo>
                <a:lnTo>
                  <a:pt x="2283024" y="1348924"/>
                </a:lnTo>
                <a:lnTo>
                  <a:pt x="0" y="13489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990269" y="4832067"/>
            <a:ext cx="6210528" cy="4200078"/>
          </a:xfrm>
          <a:custGeom>
            <a:avLst/>
            <a:gdLst/>
            <a:ahLst/>
            <a:cxnLst/>
            <a:rect l="l" t="t" r="r" b="b"/>
            <a:pathLst>
              <a:path w="6210528" h="4200078">
                <a:moveTo>
                  <a:pt x="0" y="0"/>
                </a:moveTo>
                <a:lnTo>
                  <a:pt x="6210528" y="0"/>
                </a:lnTo>
                <a:lnTo>
                  <a:pt x="6210528" y="4200078"/>
                </a:lnTo>
                <a:lnTo>
                  <a:pt x="0" y="42000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9103" t="-32276" r="-20357" b="-33476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752920" y="9163050"/>
            <a:ext cx="12474697" cy="854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Trẻ</a:t>
            </a:r>
            <a:r>
              <a:rPr lang="en-US" sz="50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0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thực</a:t>
            </a:r>
            <a:r>
              <a:rPr lang="en-US" sz="50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0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hiện</a:t>
            </a:r>
            <a:r>
              <a:rPr lang="en-US" sz="50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0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cất</a:t>
            </a:r>
            <a:r>
              <a:rPr lang="en-US" sz="50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0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cặp</a:t>
            </a:r>
            <a:r>
              <a:rPr lang="en-US" sz="50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, </a:t>
            </a:r>
            <a:r>
              <a:rPr lang="en-US" sz="50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cất</a:t>
            </a:r>
            <a:r>
              <a:rPr lang="en-US" sz="50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0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dép</a:t>
            </a:r>
            <a:r>
              <a:rPr lang="en-US" sz="50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0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và</a:t>
            </a:r>
            <a:r>
              <a:rPr lang="en-US" sz="50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0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lấy</a:t>
            </a:r>
            <a:r>
              <a:rPr lang="en-US" sz="50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000" b="1" dirty="0" err="1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ghé</a:t>
            </a:r>
            <a:r>
              <a:rPr lang="en-US" sz="5000" b="1" dirty="0">
                <a:solidFill>
                  <a:srgbClr val="1E2125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2318</Words>
  <Application>Microsoft Office PowerPoint</Application>
  <PresentationFormat>Custom</PresentationFormat>
  <Paragraphs>228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Calibri</vt:lpstr>
      <vt:lpstr>Cabin Bold</vt:lpstr>
      <vt:lpstr>Faustina Italics</vt:lpstr>
      <vt:lpstr>Faustina</vt:lpstr>
      <vt:lpstr>Arial</vt:lpstr>
      <vt:lpstr>Faustina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thuyết trình thi GVDG năm học 2024-2025</dc:title>
  <cp:lastModifiedBy>ADMIN</cp:lastModifiedBy>
  <cp:revision>2</cp:revision>
  <dcterms:created xsi:type="dcterms:W3CDTF">2006-08-16T00:00:00Z</dcterms:created>
  <dcterms:modified xsi:type="dcterms:W3CDTF">2025-03-07T05:50:28Z</dcterms:modified>
  <dc:identifier>DAGeHT9SK2c</dc:identifier>
</cp:coreProperties>
</file>